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sldIdLst>
    <p:sldId id="256" r:id="rId2"/>
    <p:sldId id="295" r:id="rId3"/>
    <p:sldId id="296" r:id="rId4"/>
    <p:sldId id="257" r:id="rId5"/>
    <p:sldId id="263" r:id="rId6"/>
    <p:sldId id="262" r:id="rId7"/>
    <p:sldId id="261" r:id="rId8"/>
    <p:sldId id="298" r:id="rId9"/>
    <p:sldId id="297" r:id="rId10"/>
    <p:sldId id="260" r:id="rId11"/>
    <p:sldId id="299" r:id="rId12"/>
    <p:sldId id="300" r:id="rId13"/>
    <p:sldId id="301" r:id="rId14"/>
    <p:sldId id="302" r:id="rId15"/>
    <p:sldId id="303" r:id="rId16"/>
    <p:sldId id="304" r:id="rId17"/>
    <p:sldId id="305" r:id="rId18"/>
    <p:sldId id="306" r:id="rId19"/>
    <p:sldId id="307"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5" r:id="rId35"/>
    <p:sldId id="326" r:id="rId36"/>
    <p:sldId id="327" r:id="rId37"/>
    <p:sldId id="328" r:id="rId38"/>
    <p:sldId id="329" r:id="rId39"/>
    <p:sldId id="330" r:id="rId40"/>
    <p:sldId id="331" r:id="rId41"/>
    <p:sldId id="324" r:id="rId42"/>
    <p:sldId id="332" r:id="rId43"/>
    <p:sldId id="333" r:id="rId44"/>
    <p:sldId id="267" r:id="rId45"/>
    <p:sldId id="335" r:id="rId46"/>
    <p:sldId id="334" r:id="rId47"/>
    <p:sldId id="336" r:id="rId48"/>
    <p:sldId id="337" r:id="rId49"/>
    <p:sldId id="269" r:id="rId50"/>
    <p:sldId id="338" r:id="rId51"/>
    <p:sldId id="339" r:id="rId52"/>
    <p:sldId id="340" r:id="rId53"/>
    <p:sldId id="341" r:id="rId54"/>
    <p:sldId id="345" r:id="rId55"/>
    <p:sldId id="343" r:id="rId56"/>
    <p:sldId id="273" r:id="rId57"/>
    <p:sldId id="346" r:id="rId58"/>
    <p:sldId id="347" r:id="rId59"/>
    <p:sldId id="348" r:id="rId60"/>
    <p:sldId id="349" r:id="rId61"/>
    <p:sldId id="344" r:id="rId62"/>
    <p:sldId id="292" r:id="rId63"/>
    <p:sldId id="294"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72" d="100"/>
          <a:sy n="72"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75898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8A47-3CB1-4DAD-8B79-D2038FD49B88}"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087162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88758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478565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142080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8A47-3CB1-4DAD-8B79-D2038FD49B88}" type="datetimeFigureOut">
              <a:rPr lang="en-IN" smtClean="0"/>
              <a:t>04-12-2022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4198512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8A47-3CB1-4DAD-8B79-D2038FD49B88}" type="datetimeFigureOut">
              <a:rPr lang="en-IN" smtClean="0"/>
              <a:t>04-12-2022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454675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238720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83930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16418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731083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358A47-3CB1-4DAD-8B79-D2038FD49B88}"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80846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358A47-3CB1-4DAD-8B79-D2038FD49B88}" type="datetimeFigureOut">
              <a:rPr lang="en-IN" smtClean="0"/>
              <a:t>04-12-2022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96343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617686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28233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8358A47-3CB1-4DAD-8B79-D2038FD49B88}" type="datetimeFigureOut">
              <a:rPr lang="en-IN" smtClean="0"/>
              <a:t>04-12-2022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21947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8A47-3CB1-4DAD-8B79-D2038FD49B88}" type="datetimeFigureOut">
              <a:rPr lang="en-IN" smtClean="0"/>
              <a:t>04-12-2022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249536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58A47-3CB1-4DAD-8B79-D2038FD49B88}" type="datetimeFigureOut">
              <a:rPr lang="en-IN" smtClean="0"/>
              <a:t>04-12-2022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C0B293A-ABB4-4C97-AD4A-D31DE479CD53}" type="slidenum">
              <a:rPr lang="en-IN" smtClean="0"/>
              <a:t>‹#›</a:t>
            </a:fld>
            <a:endParaRPr lang="en-IN"/>
          </a:p>
        </p:txBody>
      </p:sp>
    </p:spTree>
    <p:extLst>
      <p:ext uri="{BB962C8B-B14F-4D97-AF65-F5344CB8AC3E}">
        <p14:creationId xmlns:p14="http://schemas.microsoft.com/office/powerpoint/2010/main" val="1314685640"/>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72A9-0EF1-8D20-C07E-EA763DA78019}"/>
              </a:ext>
            </a:extLst>
          </p:cNvPr>
          <p:cNvSpPr>
            <a:spLocks noGrp="1"/>
          </p:cNvSpPr>
          <p:nvPr>
            <p:ph type="ctrTitle"/>
          </p:nvPr>
        </p:nvSpPr>
        <p:spPr>
          <a:xfrm>
            <a:off x="1576529" y="1216231"/>
            <a:ext cx="8825658" cy="3329581"/>
          </a:xfrm>
        </p:spPr>
        <p:txBody>
          <a:bodyPr/>
          <a:lstStyle/>
          <a:p>
            <a:pPr algn="l"/>
            <a:br>
              <a:rPr lang="en-IN" sz="1800" b="0" i="0" u="none" strike="noStrike" baseline="0" dirty="0">
                <a:solidFill>
                  <a:srgbClr val="000000"/>
                </a:solidFill>
                <a:latin typeface="Times New Roman" panose="02020603050405020304" pitchFamily="18" charset="0"/>
              </a:rPr>
            </a:br>
            <a:r>
              <a:rPr lang="en-IN" sz="4400" b="1" i="0" u="none" strike="noStrike" baseline="0" dirty="0">
                <a:solidFill>
                  <a:srgbClr val="000000"/>
                </a:solidFill>
                <a:latin typeface="Times New Roman" panose="02020603050405020304" pitchFamily="18" charset="0"/>
              </a:rPr>
              <a:t> HOUSING: PRICE PREDICTION </a:t>
            </a:r>
            <a:br>
              <a:rPr lang="en-IN" sz="4400" b="1" i="0" u="none" strike="noStrike" baseline="0" dirty="0">
                <a:solidFill>
                  <a:srgbClr val="000000"/>
                </a:solidFill>
                <a:latin typeface="Times New Roman" panose="02020603050405020304" pitchFamily="18" charset="0"/>
              </a:rPr>
            </a:br>
            <a:endParaRPr lang="en-IN" sz="4000" b="1" dirty="0">
              <a:solidFill>
                <a:schemeClr val="bg1"/>
              </a:solidFill>
            </a:endParaRPr>
          </a:p>
        </p:txBody>
      </p:sp>
    </p:spTree>
    <p:extLst>
      <p:ext uri="{BB962C8B-B14F-4D97-AF65-F5344CB8AC3E}">
        <p14:creationId xmlns:p14="http://schemas.microsoft.com/office/powerpoint/2010/main" val="528004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E3A721-591F-5BAE-E68B-47C542E2D076}"/>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sp>
        <p:nvSpPr>
          <p:cNvPr id="10" name="Content Placeholder 2">
            <a:extLst>
              <a:ext uri="{FF2B5EF4-FFF2-40B4-BE49-F238E27FC236}">
                <a16:creationId xmlns:a16="http://schemas.microsoft.com/office/drawing/2014/main" id="{4C2987F9-3C2E-D22E-7D58-ED20E8983F94}"/>
              </a:ext>
            </a:extLst>
          </p:cNvPr>
          <p:cNvSpPr txBox="1">
            <a:spLocks/>
          </p:cNvSpPr>
          <p:nvPr/>
        </p:nvSpPr>
        <p:spPr>
          <a:xfrm>
            <a:off x="906951" y="112758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rPr>
              <a:t>Using for loop to plot pie chart for all columns </a:t>
            </a:r>
            <a:endParaRPr lang="en-IN" sz="1800" dirty="0">
              <a:solidFill>
                <a:schemeClr val="bg2">
                  <a:lumMod val="20000"/>
                  <a:lumOff val="80000"/>
                </a:schemeClr>
              </a:solidFill>
            </a:endParaRP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F7964960-FE87-4200-374C-DF109C1A5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60" y="2150254"/>
            <a:ext cx="6935084" cy="358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36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4B9726C-BE6E-F973-4C1E-EA44427C1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562" y="1916352"/>
            <a:ext cx="7045531" cy="36186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spTree>
    <p:extLst>
      <p:ext uri="{BB962C8B-B14F-4D97-AF65-F5344CB8AC3E}">
        <p14:creationId xmlns:p14="http://schemas.microsoft.com/office/powerpoint/2010/main" val="92172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5122" name="Picture 2">
            <a:extLst>
              <a:ext uri="{FF2B5EF4-FFF2-40B4-BE49-F238E27FC236}">
                <a16:creationId xmlns:a16="http://schemas.microsoft.com/office/drawing/2014/main" id="{72F00A04-FF98-3CAE-97CE-4AD506718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98" y="1424564"/>
            <a:ext cx="9666267" cy="501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841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4098" name="Picture 2">
            <a:extLst>
              <a:ext uri="{FF2B5EF4-FFF2-40B4-BE49-F238E27FC236}">
                <a16:creationId xmlns:a16="http://schemas.microsoft.com/office/drawing/2014/main" id="{E500B49F-4FBA-59EF-01C1-1DEC78603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32" y="1477404"/>
            <a:ext cx="9403418" cy="485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94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074" name="Picture 2">
            <a:extLst>
              <a:ext uri="{FF2B5EF4-FFF2-40B4-BE49-F238E27FC236}">
                <a16:creationId xmlns:a16="http://schemas.microsoft.com/office/drawing/2014/main" id="{A77ED64F-56A6-1D49-026C-73BC5C1A2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18" y="1426483"/>
            <a:ext cx="9295905" cy="477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73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2050" name="Picture 2">
            <a:extLst>
              <a:ext uri="{FF2B5EF4-FFF2-40B4-BE49-F238E27FC236}">
                <a16:creationId xmlns:a16="http://schemas.microsoft.com/office/drawing/2014/main" id="{99290048-C19C-9AFE-21C7-41DDC790B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57" y="1609601"/>
            <a:ext cx="8461503" cy="434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8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9218" name="Picture 2">
            <a:extLst>
              <a:ext uri="{FF2B5EF4-FFF2-40B4-BE49-F238E27FC236}">
                <a16:creationId xmlns:a16="http://schemas.microsoft.com/office/drawing/2014/main" id="{1777EDBE-9D32-B2B3-D5E4-949155EFD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371" y="1344677"/>
            <a:ext cx="9143587" cy="469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8194" name="Picture 2">
            <a:extLst>
              <a:ext uri="{FF2B5EF4-FFF2-40B4-BE49-F238E27FC236}">
                <a16:creationId xmlns:a16="http://schemas.microsoft.com/office/drawing/2014/main" id="{004398D5-BCAA-0600-A01D-E076862AD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96" y="1336469"/>
            <a:ext cx="9386363" cy="482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387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7170" name="Picture 2">
            <a:extLst>
              <a:ext uri="{FF2B5EF4-FFF2-40B4-BE49-F238E27FC236}">
                <a16:creationId xmlns:a16="http://schemas.microsoft.com/office/drawing/2014/main" id="{32FE0786-7801-5314-9B1B-463631797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80" y="1334900"/>
            <a:ext cx="9837346" cy="507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47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13314" name="Picture 2">
            <a:extLst>
              <a:ext uri="{FF2B5EF4-FFF2-40B4-BE49-F238E27FC236}">
                <a16:creationId xmlns:a16="http://schemas.microsoft.com/office/drawing/2014/main" id="{85AC84D2-59BA-B59A-9212-4BF07161F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94" y="1367062"/>
            <a:ext cx="9053575" cy="467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4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B935D5-825B-744D-D905-125C70403DC5}"/>
              </a:ext>
            </a:extLst>
          </p:cNvPr>
          <p:cNvSpPr txBox="1">
            <a:spLocks/>
          </p:cNvSpPr>
          <p:nvPr/>
        </p:nvSpPr>
        <p:spPr>
          <a:xfrm>
            <a:off x="1104293" y="1152983"/>
            <a:ext cx="8946541" cy="4195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dirty="0"/>
          </a:p>
        </p:txBody>
      </p:sp>
      <p:sp>
        <p:nvSpPr>
          <p:cNvPr id="7" name="Content Placeholder 2">
            <a:extLst>
              <a:ext uri="{FF2B5EF4-FFF2-40B4-BE49-F238E27FC236}">
                <a16:creationId xmlns:a16="http://schemas.microsoft.com/office/drawing/2014/main" id="{B396D901-B196-5B30-12FA-299C5D22661B}"/>
              </a:ext>
            </a:extLst>
          </p:cNvPr>
          <p:cNvSpPr txBox="1">
            <a:spLocks/>
          </p:cNvSpPr>
          <p:nvPr/>
        </p:nvSpPr>
        <p:spPr>
          <a:xfrm>
            <a:off x="1104292" y="1026313"/>
            <a:ext cx="9809131" cy="5378969"/>
          </a:xfrm>
          <a:prstGeom prst="rect">
            <a:avLst/>
          </a:prstGeom>
        </p:spPr>
        <p:txBody>
          <a:bodyPr vert="horz" lIns="91440" tIns="45720" rIns="91440" bIns="45720" rtlCol="0" anchor="t">
            <a:normAutofit fontScale="250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a:t>
            </a:r>
            <a:r>
              <a:rPr lang="en-US" sz="7200" dirty="0">
                <a:solidFill>
                  <a:schemeClr val="bg2">
                    <a:lumMod val="20000"/>
                    <a:lumOff val="80000"/>
                  </a:schemeClr>
                </a:solidFill>
                <a:latin typeface="Arial" panose="020B0604020202020204" pitchFamily="34" charset="0"/>
                <a:cs typeface="Times New Roman" panose="02020603050405020304" pitchFamily="18" charset="0"/>
              </a:rPr>
              <a:t>changing</a:t>
            </a:r>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 trends in house sales and purchases. Predictive modelling, Market mix modelling, recommendation systems are some of the machine learning techniques used for achieving the business goals for housing companies. Our problem is related to one such housing company.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A US-based housing company named </a:t>
            </a:r>
            <a:r>
              <a:rPr lang="en-US" sz="6400" b="1" i="0" u="none" strike="noStrike" baseline="0" dirty="0">
                <a:solidFill>
                  <a:schemeClr val="bg2">
                    <a:lumMod val="20000"/>
                    <a:lumOff val="80000"/>
                  </a:schemeClr>
                </a:solidFill>
                <a:latin typeface="Arial" panose="020B0604020202020204" pitchFamily="34" charset="0"/>
                <a:cs typeface="Arial" panose="020B0604020202020204" pitchFamily="34" charset="0"/>
              </a:rPr>
              <a:t>Surprise Housing </a:t>
            </a:r>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 Which variables are important to predict the price of variable?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 How do these variables describe the price of the house? </a:t>
            </a:r>
          </a:p>
        </p:txBody>
      </p:sp>
      <p:sp>
        <p:nvSpPr>
          <p:cNvPr id="8" name="Title 1">
            <a:extLst>
              <a:ext uri="{FF2B5EF4-FFF2-40B4-BE49-F238E27FC236}">
                <a16:creationId xmlns:a16="http://schemas.microsoft.com/office/drawing/2014/main" id="{191E6689-429A-13AA-6F42-A850C648F51F}"/>
              </a:ext>
            </a:extLst>
          </p:cNvPr>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PROBLEM STATEMENT:</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413966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11266" name="Picture 2">
            <a:extLst>
              <a:ext uri="{FF2B5EF4-FFF2-40B4-BE49-F238E27FC236}">
                <a16:creationId xmlns:a16="http://schemas.microsoft.com/office/drawing/2014/main" id="{C8BD144D-DC83-D318-D1CA-21CEB2BC9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06" y="1328962"/>
            <a:ext cx="9694842" cy="500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65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10242" name="Picture 2">
            <a:extLst>
              <a:ext uri="{FF2B5EF4-FFF2-40B4-BE49-F238E27FC236}">
                <a16:creationId xmlns:a16="http://schemas.microsoft.com/office/drawing/2014/main" id="{0E82015A-B2E2-8753-ED7B-EC784157F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93" y="1265217"/>
            <a:ext cx="9557162" cy="490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5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34637" y="419303"/>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CORRELATION ANALYSIS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pic>
        <p:nvPicPr>
          <p:cNvPr id="3" name="Picture 2">
            <a:extLst>
              <a:ext uri="{FF2B5EF4-FFF2-40B4-BE49-F238E27FC236}">
                <a16:creationId xmlns:a16="http://schemas.microsoft.com/office/drawing/2014/main" id="{80CAC932-254F-6055-82C3-9E40149758B0}"/>
              </a:ext>
            </a:extLst>
          </p:cNvPr>
          <p:cNvPicPr>
            <a:picLocks noChangeAspect="1"/>
          </p:cNvPicPr>
          <p:nvPr/>
        </p:nvPicPr>
        <p:blipFill>
          <a:blip r:embed="rId2"/>
          <a:stretch>
            <a:fillRect/>
          </a:stretch>
        </p:blipFill>
        <p:spPr>
          <a:xfrm>
            <a:off x="1146177" y="883460"/>
            <a:ext cx="3130711" cy="495325"/>
          </a:xfrm>
          <a:prstGeom prst="rect">
            <a:avLst/>
          </a:prstGeom>
        </p:spPr>
      </p:pic>
      <p:pic>
        <p:nvPicPr>
          <p:cNvPr id="7" name="Picture 2">
            <a:extLst>
              <a:ext uri="{FF2B5EF4-FFF2-40B4-BE49-F238E27FC236}">
                <a16:creationId xmlns:a16="http://schemas.microsoft.com/office/drawing/2014/main" id="{72A6C136-A060-CB66-672A-93944EE07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67" y="1484832"/>
            <a:ext cx="7258751" cy="537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438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646331"/>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CORRELATION ANALYSIS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a:p>
            <a:endParaRPr lang="en-IN" sz="1800" dirty="0"/>
          </a:p>
        </p:txBody>
      </p:sp>
      <p:pic>
        <p:nvPicPr>
          <p:cNvPr id="3" name="Picture 2">
            <a:extLst>
              <a:ext uri="{FF2B5EF4-FFF2-40B4-BE49-F238E27FC236}">
                <a16:creationId xmlns:a16="http://schemas.microsoft.com/office/drawing/2014/main" id="{9C8F7066-38F0-2113-6789-A79C286DCA49}"/>
              </a:ext>
            </a:extLst>
          </p:cNvPr>
          <p:cNvPicPr>
            <a:picLocks noChangeAspect="1"/>
          </p:cNvPicPr>
          <p:nvPr/>
        </p:nvPicPr>
        <p:blipFill>
          <a:blip r:embed="rId2"/>
          <a:stretch>
            <a:fillRect/>
          </a:stretch>
        </p:blipFill>
        <p:spPr>
          <a:xfrm>
            <a:off x="3432737" y="1192721"/>
            <a:ext cx="4309975" cy="5344369"/>
          </a:xfrm>
          <a:prstGeom prst="rect">
            <a:avLst/>
          </a:prstGeom>
        </p:spPr>
      </p:pic>
    </p:spTree>
    <p:extLst>
      <p:ext uri="{BB962C8B-B14F-4D97-AF65-F5344CB8AC3E}">
        <p14:creationId xmlns:p14="http://schemas.microsoft.com/office/powerpoint/2010/main" val="2951778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3E919B06-1DB1-2887-F598-5558667C7322}"/>
              </a:ext>
            </a:extLst>
          </p:cNvPr>
          <p:cNvPicPr>
            <a:picLocks noChangeAspect="1"/>
          </p:cNvPicPr>
          <p:nvPr/>
        </p:nvPicPr>
        <p:blipFill>
          <a:blip r:embed="rId2"/>
          <a:stretch>
            <a:fillRect/>
          </a:stretch>
        </p:blipFill>
        <p:spPr>
          <a:xfrm>
            <a:off x="1144855" y="1258784"/>
            <a:ext cx="3829050" cy="457200"/>
          </a:xfrm>
          <a:prstGeom prst="rect">
            <a:avLst/>
          </a:prstGeom>
        </p:spPr>
      </p:pic>
      <p:pic>
        <p:nvPicPr>
          <p:cNvPr id="7" name="Picture 6">
            <a:extLst>
              <a:ext uri="{FF2B5EF4-FFF2-40B4-BE49-F238E27FC236}">
                <a16:creationId xmlns:a16="http://schemas.microsoft.com/office/drawing/2014/main" id="{5F0E0F2C-67E2-F2E0-73FA-7233D21B1CED}"/>
              </a:ext>
            </a:extLst>
          </p:cNvPr>
          <p:cNvPicPr>
            <a:picLocks noChangeAspect="1"/>
          </p:cNvPicPr>
          <p:nvPr/>
        </p:nvPicPr>
        <p:blipFill>
          <a:blip r:embed="rId3"/>
          <a:stretch>
            <a:fillRect/>
          </a:stretch>
        </p:blipFill>
        <p:spPr>
          <a:xfrm>
            <a:off x="1144855" y="1919472"/>
            <a:ext cx="8165401" cy="2794141"/>
          </a:xfrm>
          <a:prstGeom prst="rect">
            <a:avLst/>
          </a:prstGeom>
        </p:spPr>
      </p:pic>
      <p:sp>
        <p:nvSpPr>
          <p:cNvPr id="10" name="TextBox 9">
            <a:extLst>
              <a:ext uri="{FF2B5EF4-FFF2-40B4-BE49-F238E27FC236}">
                <a16:creationId xmlns:a16="http://schemas.microsoft.com/office/drawing/2014/main" id="{CC2F86D1-E5E1-7077-6F36-7E3F18085F8A}"/>
              </a:ext>
            </a:extLst>
          </p:cNvPr>
          <p:cNvSpPr txBox="1"/>
          <p:nvPr/>
        </p:nvSpPr>
        <p:spPr>
          <a:xfrm>
            <a:off x="553687" y="4637315"/>
            <a:ext cx="6095010" cy="1493422"/>
          </a:xfrm>
          <a:prstGeom prst="rect">
            <a:avLst/>
          </a:prstGeom>
          <a:noFill/>
        </p:spPr>
        <p:txBody>
          <a:bodyPr wrap="square">
            <a:spAutoFit/>
          </a:bodyPr>
          <a:lstStyle/>
          <a:p>
            <a:pPr marL="457200">
              <a:lnSpc>
                <a:spcPct val="107000"/>
              </a:lnSpc>
            </a:pPr>
            <a:r>
              <a:rPr lang="en-IN" sz="32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OverallQual is Positively Correlated to Sale Price. with increase in Overall Quality the Sale Price also increases</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231067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591BED8E-6B9D-3C28-3E58-BFCA6226B17B}"/>
              </a:ext>
            </a:extLst>
          </p:cNvPr>
          <p:cNvPicPr>
            <a:picLocks noChangeAspect="1"/>
          </p:cNvPicPr>
          <p:nvPr/>
        </p:nvPicPr>
        <p:blipFill>
          <a:blip r:embed="rId2"/>
          <a:stretch>
            <a:fillRect/>
          </a:stretch>
        </p:blipFill>
        <p:spPr>
          <a:xfrm>
            <a:off x="1080159" y="798335"/>
            <a:ext cx="3895725" cy="466725"/>
          </a:xfrm>
          <a:prstGeom prst="rect">
            <a:avLst/>
          </a:prstGeom>
        </p:spPr>
      </p:pic>
      <p:pic>
        <p:nvPicPr>
          <p:cNvPr id="5" name="Picture 4">
            <a:extLst>
              <a:ext uri="{FF2B5EF4-FFF2-40B4-BE49-F238E27FC236}">
                <a16:creationId xmlns:a16="http://schemas.microsoft.com/office/drawing/2014/main" id="{4F36139A-1DEC-747C-8C9D-BEFF70529E19}"/>
              </a:ext>
            </a:extLst>
          </p:cNvPr>
          <p:cNvPicPr>
            <a:picLocks noChangeAspect="1"/>
          </p:cNvPicPr>
          <p:nvPr/>
        </p:nvPicPr>
        <p:blipFill>
          <a:blip r:embed="rId3"/>
          <a:stretch>
            <a:fillRect/>
          </a:stretch>
        </p:blipFill>
        <p:spPr>
          <a:xfrm>
            <a:off x="1080159" y="1422879"/>
            <a:ext cx="4162796" cy="3880436"/>
          </a:xfrm>
          <a:prstGeom prst="rect">
            <a:avLst/>
          </a:prstGeom>
        </p:spPr>
      </p:pic>
      <p:sp>
        <p:nvSpPr>
          <p:cNvPr id="8" name="TextBox 7">
            <a:extLst>
              <a:ext uri="{FF2B5EF4-FFF2-40B4-BE49-F238E27FC236}">
                <a16:creationId xmlns:a16="http://schemas.microsoft.com/office/drawing/2014/main" id="{F86BE3C3-B83B-5EEE-81F2-9CAB25D2CDD4}"/>
              </a:ext>
            </a:extLst>
          </p:cNvPr>
          <p:cNvSpPr txBox="1"/>
          <p:nvPr/>
        </p:nvSpPr>
        <p:spPr>
          <a:xfrm>
            <a:off x="114052" y="5382046"/>
            <a:ext cx="6095010" cy="1197059"/>
          </a:xfrm>
          <a:prstGeom prst="rect">
            <a:avLst/>
          </a:prstGeom>
          <a:noFill/>
        </p:spPr>
        <p:txBody>
          <a:bodyPr wrap="square">
            <a:spAutoFit/>
          </a:bodyPr>
          <a:lstStyle/>
          <a:p>
            <a:pPr marL="457200">
              <a:lnSpc>
                <a:spcPct val="107000"/>
              </a:lnSpc>
            </a:pPr>
            <a:r>
              <a:rPr lang="en-IN" sz="32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(ground) living area square feet increases the Sale Price also Increases. Strong positive correlation</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5129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02DCEC8B-E4B2-F247-1D71-40B97C9305EA}"/>
              </a:ext>
            </a:extLst>
          </p:cNvPr>
          <p:cNvPicPr>
            <a:picLocks noChangeAspect="1"/>
          </p:cNvPicPr>
          <p:nvPr/>
        </p:nvPicPr>
        <p:blipFill>
          <a:blip r:embed="rId2"/>
          <a:stretch>
            <a:fillRect/>
          </a:stretch>
        </p:blipFill>
        <p:spPr>
          <a:xfrm>
            <a:off x="1074902" y="730270"/>
            <a:ext cx="3819525" cy="504825"/>
          </a:xfrm>
          <a:prstGeom prst="rect">
            <a:avLst/>
          </a:prstGeom>
        </p:spPr>
      </p:pic>
      <p:pic>
        <p:nvPicPr>
          <p:cNvPr id="9" name="Picture 8">
            <a:extLst>
              <a:ext uri="{FF2B5EF4-FFF2-40B4-BE49-F238E27FC236}">
                <a16:creationId xmlns:a16="http://schemas.microsoft.com/office/drawing/2014/main" id="{B2876F6F-EB49-B509-3E44-766316002F7C}"/>
              </a:ext>
            </a:extLst>
          </p:cNvPr>
          <p:cNvPicPr>
            <a:picLocks noChangeAspect="1"/>
          </p:cNvPicPr>
          <p:nvPr/>
        </p:nvPicPr>
        <p:blipFill>
          <a:blip r:embed="rId3"/>
          <a:stretch>
            <a:fillRect/>
          </a:stretch>
        </p:blipFill>
        <p:spPr>
          <a:xfrm>
            <a:off x="1016824" y="1386631"/>
            <a:ext cx="3988625" cy="3716974"/>
          </a:xfrm>
          <a:prstGeom prst="rect">
            <a:avLst/>
          </a:prstGeom>
        </p:spPr>
      </p:pic>
      <p:sp>
        <p:nvSpPr>
          <p:cNvPr id="11" name="TextBox 10">
            <a:extLst>
              <a:ext uri="{FF2B5EF4-FFF2-40B4-BE49-F238E27FC236}">
                <a16:creationId xmlns:a16="http://schemas.microsoft.com/office/drawing/2014/main" id="{F363A15D-23EF-F75A-EB70-26D0B092198D}"/>
              </a:ext>
            </a:extLst>
          </p:cNvPr>
          <p:cNvSpPr txBox="1"/>
          <p:nvPr/>
        </p:nvSpPr>
        <p:spPr>
          <a:xfrm>
            <a:off x="434934" y="5103605"/>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Garage Car Capacity in terms of cars is  Highly Positively Correlated to House price.</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3237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BFEA2A3E-7852-B863-B1E4-2E2321D8A70E}"/>
              </a:ext>
            </a:extLst>
          </p:cNvPr>
          <p:cNvPicPr>
            <a:picLocks noChangeAspect="1"/>
          </p:cNvPicPr>
          <p:nvPr/>
        </p:nvPicPr>
        <p:blipFill>
          <a:blip r:embed="rId2"/>
          <a:stretch>
            <a:fillRect/>
          </a:stretch>
        </p:blipFill>
        <p:spPr>
          <a:xfrm>
            <a:off x="1128217" y="706263"/>
            <a:ext cx="3667125" cy="485775"/>
          </a:xfrm>
          <a:prstGeom prst="rect">
            <a:avLst/>
          </a:prstGeom>
        </p:spPr>
      </p:pic>
      <p:pic>
        <p:nvPicPr>
          <p:cNvPr id="5" name="Picture 4">
            <a:extLst>
              <a:ext uri="{FF2B5EF4-FFF2-40B4-BE49-F238E27FC236}">
                <a16:creationId xmlns:a16="http://schemas.microsoft.com/office/drawing/2014/main" id="{386E3D29-B450-D35E-614F-0A12D3EB4D47}"/>
              </a:ext>
            </a:extLst>
          </p:cNvPr>
          <p:cNvPicPr>
            <a:picLocks noChangeAspect="1"/>
          </p:cNvPicPr>
          <p:nvPr/>
        </p:nvPicPr>
        <p:blipFill>
          <a:blip r:embed="rId3"/>
          <a:stretch>
            <a:fillRect/>
          </a:stretch>
        </p:blipFill>
        <p:spPr>
          <a:xfrm>
            <a:off x="1128217" y="1257784"/>
            <a:ext cx="3871295" cy="3607635"/>
          </a:xfrm>
          <a:prstGeom prst="rect">
            <a:avLst/>
          </a:prstGeom>
        </p:spPr>
      </p:pic>
      <p:sp>
        <p:nvSpPr>
          <p:cNvPr id="8" name="TextBox 7">
            <a:extLst>
              <a:ext uri="{FF2B5EF4-FFF2-40B4-BE49-F238E27FC236}">
                <a16:creationId xmlns:a16="http://schemas.microsoft.com/office/drawing/2014/main" id="{CBF74D8E-3A4E-BEFF-D32B-A41D1D745DB9}"/>
              </a:ext>
            </a:extLst>
          </p:cNvPr>
          <p:cNvSpPr txBox="1"/>
          <p:nvPr/>
        </p:nvSpPr>
        <p:spPr>
          <a:xfrm>
            <a:off x="494310" y="4865419"/>
            <a:ext cx="6095010" cy="1559273"/>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Garage Area is also Highly Positively correlated to House price. it seems people prefer more garage space</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055876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22F52AB1-6110-B096-8907-19A0FE92D52F}"/>
              </a:ext>
            </a:extLst>
          </p:cNvPr>
          <p:cNvPicPr>
            <a:picLocks noChangeAspect="1"/>
          </p:cNvPicPr>
          <p:nvPr/>
        </p:nvPicPr>
        <p:blipFill>
          <a:blip r:embed="rId2"/>
          <a:stretch>
            <a:fillRect/>
          </a:stretch>
        </p:blipFill>
        <p:spPr>
          <a:xfrm>
            <a:off x="1082077" y="640517"/>
            <a:ext cx="3781425" cy="485775"/>
          </a:xfrm>
          <a:prstGeom prst="rect">
            <a:avLst/>
          </a:prstGeom>
        </p:spPr>
      </p:pic>
      <p:pic>
        <p:nvPicPr>
          <p:cNvPr id="5" name="Picture 4">
            <a:extLst>
              <a:ext uri="{FF2B5EF4-FFF2-40B4-BE49-F238E27FC236}">
                <a16:creationId xmlns:a16="http://schemas.microsoft.com/office/drawing/2014/main" id="{2C20D6C5-45F7-D85C-260F-F9687E93991A}"/>
              </a:ext>
            </a:extLst>
          </p:cNvPr>
          <p:cNvPicPr>
            <a:picLocks noChangeAspect="1"/>
          </p:cNvPicPr>
          <p:nvPr/>
        </p:nvPicPr>
        <p:blipFill>
          <a:blip r:embed="rId3"/>
          <a:stretch>
            <a:fillRect/>
          </a:stretch>
        </p:blipFill>
        <p:spPr>
          <a:xfrm>
            <a:off x="1082077" y="1243290"/>
            <a:ext cx="3941185" cy="3672765"/>
          </a:xfrm>
          <a:prstGeom prst="rect">
            <a:avLst/>
          </a:prstGeom>
        </p:spPr>
      </p:pic>
      <p:sp>
        <p:nvSpPr>
          <p:cNvPr id="8" name="TextBox 7">
            <a:extLst>
              <a:ext uri="{FF2B5EF4-FFF2-40B4-BE49-F238E27FC236}">
                <a16:creationId xmlns:a16="http://schemas.microsoft.com/office/drawing/2014/main" id="{76538C3E-0034-49A8-05D2-E269384070D6}"/>
              </a:ext>
            </a:extLst>
          </p:cNvPr>
          <p:cNvSpPr txBox="1"/>
          <p:nvPr/>
        </p:nvSpPr>
        <p:spPr>
          <a:xfrm>
            <a:off x="464622" y="5104326"/>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Basement Area is also Positively Correlated to Sale Price . People prefer extra spacious basement</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87818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88148373-85EC-D21A-6309-C5589DB7B73E}"/>
              </a:ext>
            </a:extLst>
          </p:cNvPr>
          <p:cNvPicPr>
            <a:picLocks noChangeAspect="1"/>
          </p:cNvPicPr>
          <p:nvPr/>
        </p:nvPicPr>
        <p:blipFill>
          <a:blip r:embed="rId2"/>
          <a:stretch>
            <a:fillRect/>
          </a:stretch>
        </p:blipFill>
        <p:spPr>
          <a:xfrm>
            <a:off x="1104529" y="702623"/>
            <a:ext cx="5100328" cy="682318"/>
          </a:xfrm>
          <a:prstGeom prst="rect">
            <a:avLst/>
          </a:prstGeom>
        </p:spPr>
      </p:pic>
      <p:pic>
        <p:nvPicPr>
          <p:cNvPr id="5" name="Picture 4">
            <a:extLst>
              <a:ext uri="{FF2B5EF4-FFF2-40B4-BE49-F238E27FC236}">
                <a16:creationId xmlns:a16="http://schemas.microsoft.com/office/drawing/2014/main" id="{45DEDA45-0F5B-BB16-C37A-D37236E93DE0}"/>
              </a:ext>
            </a:extLst>
          </p:cNvPr>
          <p:cNvPicPr>
            <a:picLocks noChangeAspect="1"/>
          </p:cNvPicPr>
          <p:nvPr/>
        </p:nvPicPr>
        <p:blipFill>
          <a:blip r:embed="rId3"/>
          <a:stretch>
            <a:fillRect/>
          </a:stretch>
        </p:blipFill>
        <p:spPr>
          <a:xfrm>
            <a:off x="1104529" y="1514476"/>
            <a:ext cx="3497159" cy="3258980"/>
          </a:xfrm>
          <a:prstGeom prst="rect">
            <a:avLst/>
          </a:prstGeom>
        </p:spPr>
      </p:pic>
      <p:sp>
        <p:nvSpPr>
          <p:cNvPr id="8" name="TextBox 7">
            <a:extLst>
              <a:ext uri="{FF2B5EF4-FFF2-40B4-BE49-F238E27FC236}">
                <a16:creationId xmlns:a16="http://schemas.microsoft.com/office/drawing/2014/main" id="{051AD3AC-03B2-DA1E-219A-9635856E82DF}"/>
              </a:ext>
            </a:extLst>
          </p:cNvPr>
          <p:cNvSpPr txBox="1"/>
          <p:nvPr/>
        </p:nvSpPr>
        <p:spPr>
          <a:xfrm>
            <a:off x="535873" y="4773456"/>
            <a:ext cx="6095010" cy="1559273"/>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First Floor in Square feet is also Positively Correlated to Sale Price. higher Square feet of first floor more space for the house</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6756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B935D5-825B-744D-D905-125C70403DC5}"/>
              </a:ext>
            </a:extLst>
          </p:cNvPr>
          <p:cNvSpPr txBox="1">
            <a:spLocks/>
          </p:cNvSpPr>
          <p:nvPr/>
        </p:nvSpPr>
        <p:spPr>
          <a:xfrm>
            <a:off x="1104293" y="1152983"/>
            <a:ext cx="8946541" cy="4195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dirty="0"/>
          </a:p>
        </p:txBody>
      </p:sp>
      <p:sp>
        <p:nvSpPr>
          <p:cNvPr id="4" name="Title 1">
            <a:extLst>
              <a:ext uri="{FF2B5EF4-FFF2-40B4-BE49-F238E27FC236}">
                <a16:creationId xmlns:a16="http://schemas.microsoft.com/office/drawing/2014/main" id="{F6525677-0C72-5AE8-9243-8204A099A681}"/>
              </a:ext>
            </a:extLst>
          </p:cNvPr>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00000"/>
                </a:solidFill>
                <a:latin typeface="Times New Roman" panose="02020603050405020304" pitchFamily="18" charset="0"/>
              </a:rPr>
              <a:t> </a:t>
            </a:r>
            <a:r>
              <a:rPr lang="en-IN" sz="1800" b="1" i="0" u="none" strike="noStrike" baseline="0" dirty="0">
                <a:solidFill>
                  <a:schemeClr val="tx1"/>
                </a:solidFill>
                <a:latin typeface="Times New Roman" panose="02020603050405020304" pitchFamily="18" charset="0"/>
              </a:rPr>
              <a:t>Business Goal: </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7" name="Content Placeholder 2">
            <a:extLst>
              <a:ext uri="{FF2B5EF4-FFF2-40B4-BE49-F238E27FC236}">
                <a16:creationId xmlns:a16="http://schemas.microsoft.com/office/drawing/2014/main" id="{627A89CB-37E8-6ADB-5EE9-6A4D10092976}"/>
              </a:ext>
            </a:extLst>
          </p:cNvPr>
          <p:cNvSpPr txBox="1">
            <a:spLocks/>
          </p:cNvSpPr>
          <p:nvPr/>
        </p:nvSpPr>
        <p:spPr>
          <a:xfrm>
            <a:off x="1104292" y="1026313"/>
            <a:ext cx="9809131" cy="53789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 </a:t>
            </a:r>
            <a:endPar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534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016963E2-8E83-E758-3E6E-748869D92FE9}"/>
              </a:ext>
            </a:extLst>
          </p:cNvPr>
          <p:cNvPicPr>
            <a:picLocks noChangeAspect="1"/>
          </p:cNvPicPr>
          <p:nvPr/>
        </p:nvPicPr>
        <p:blipFill>
          <a:blip r:embed="rId2"/>
          <a:stretch>
            <a:fillRect/>
          </a:stretch>
        </p:blipFill>
        <p:spPr>
          <a:xfrm>
            <a:off x="1115476" y="743382"/>
            <a:ext cx="3667125" cy="466725"/>
          </a:xfrm>
          <a:prstGeom prst="rect">
            <a:avLst/>
          </a:prstGeom>
        </p:spPr>
      </p:pic>
      <p:pic>
        <p:nvPicPr>
          <p:cNvPr id="5" name="Picture 4">
            <a:extLst>
              <a:ext uri="{FF2B5EF4-FFF2-40B4-BE49-F238E27FC236}">
                <a16:creationId xmlns:a16="http://schemas.microsoft.com/office/drawing/2014/main" id="{9B5C26A7-08A0-12DE-1381-CCEF2B80288E}"/>
              </a:ext>
            </a:extLst>
          </p:cNvPr>
          <p:cNvPicPr>
            <a:picLocks noChangeAspect="1"/>
          </p:cNvPicPr>
          <p:nvPr/>
        </p:nvPicPr>
        <p:blipFill>
          <a:blip r:embed="rId3"/>
          <a:stretch>
            <a:fillRect/>
          </a:stretch>
        </p:blipFill>
        <p:spPr>
          <a:xfrm>
            <a:off x="1115476" y="1362879"/>
            <a:ext cx="3787724" cy="3529756"/>
          </a:xfrm>
          <a:prstGeom prst="rect">
            <a:avLst/>
          </a:prstGeom>
        </p:spPr>
      </p:pic>
      <p:sp>
        <p:nvSpPr>
          <p:cNvPr id="8" name="TextBox 7">
            <a:extLst>
              <a:ext uri="{FF2B5EF4-FFF2-40B4-BE49-F238E27FC236}">
                <a16:creationId xmlns:a16="http://schemas.microsoft.com/office/drawing/2014/main" id="{60EEC560-C686-FB67-BF05-11B9F2993C32}"/>
              </a:ext>
            </a:extLst>
          </p:cNvPr>
          <p:cNvSpPr txBox="1"/>
          <p:nvPr/>
        </p:nvSpPr>
        <p:spPr>
          <a:xfrm>
            <a:off x="512123" y="4892635"/>
            <a:ext cx="6095010" cy="1559273"/>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the Full bathroom above ground increases the Price of house also increases its strong positive correlation</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67050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365AB76F-2B39-E67A-6907-7276B1DC951D}"/>
              </a:ext>
            </a:extLst>
          </p:cNvPr>
          <p:cNvPicPr>
            <a:picLocks noChangeAspect="1"/>
          </p:cNvPicPr>
          <p:nvPr/>
        </p:nvPicPr>
        <p:blipFill>
          <a:blip r:embed="rId2"/>
          <a:stretch>
            <a:fillRect/>
          </a:stretch>
        </p:blipFill>
        <p:spPr>
          <a:xfrm>
            <a:off x="1079541" y="728910"/>
            <a:ext cx="5734050" cy="638175"/>
          </a:xfrm>
          <a:prstGeom prst="rect">
            <a:avLst/>
          </a:prstGeom>
        </p:spPr>
      </p:pic>
      <p:pic>
        <p:nvPicPr>
          <p:cNvPr id="5" name="Picture 4">
            <a:extLst>
              <a:ext uri="{FF2B5EF4-FFF2-40B4-BE49-F238E27FC236}">
                <a16:creationId xmlns:a16="http://schemas.microsoft.com/office/drawing/2014/main" id="{42F6B114-B12A-D872-22AD-AF1AAE063F3D}"/>
              </a:ext>
            </a:extLst>
          </p:cNvPr>
          <p:cNvPicPr>
            <a:picLocks noChangeAspect="1"/>
          </p:cNvPicPr>
          <p:nvPr/>
        </p:nvPicPr>
        <p:blipFill>
          <a:blip r:embed="rId3"/>
          <a:stretch>
            <a:fillRect/>
          </a:stretch>
        </p:blipFill>
        <p:spPr>
          <a:xfrm>
            <a:off x="1079541" y="1564761"/>
            <a:ext cx="3735903" cy="3481464"/>
          </a:xfrm>
          <a:prstGeom prst="rect">
            <a:avLst/>
          </a:prstGeom>
        </p:spPr>
      </p:pic>
      <p:sp>
        <p:nvSpPr>
          <p:cNvPr id="8" name="TextBox 7">
            <a:extLst>
              <a:ext uri="{FF2B5EF4-FFF2-40B4-BE49-F238E27FC236}">
                <a16:creationId xmlns:a16="http://schemas.microsoft.com/office/drawing/2014/main" id="{0946EC0B-9104-99D5-B32A-1DD111CB1141}"/>
              </a:ext>
            </a:extLst>
          </p:cNvPr>
          <p:cNvSpPr txBox="1"/>
          <p:nvPr/>
        </p:nvSpPr>
        <p:spPr>
          <a:xfrm>
            <a:off x="494310" y="5157765"/>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total rooms above ground increases the Price also increases strong positive correlation</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5324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6B48AC8C-52BD-96EB-3C3F-011BF9CF8A1A}"/>
              </a:ext>
            </a:extLst>
          </p:cNvPr>
          <p:cNvPicPr>
            <a:picLocks noChangeAspect="1"/>
          </p:cNvPicPr>
          <p:nvPr/>
        </p:nvPicPr>
        <p:blipFill>
          <a:blip r:embed="rId2"/>
          <a:stretch>
            <a:fillRect/>
          </a:stretch>
        </p:blipFill>
        <p:spPr>
          <a:xfrm>
            <a:off x="1065439" y="640517"/>
            <a:ext cx="5619750" cy="723900"/>
          </a:xfrm>
          <a:prstGeom prst="rect">
            <a:avLst/>
          </a:prstGeom>
        </p:spPr>
      </p:pic>
      <p:pic>
        <p:nvPicPr>
          <p:cNvPr id="5" name="Picture 4">
            <a:extLst>
              <a:ext uri="{FF2B5EF4-FFF2-40B4-BE49-F238E27FC236}">
                <a16:creationId xmlns:a16="http://schemas.microsoft.com/office/drawing/2014/main" id="{4F510CA2-1AC5-B6CB-36A3-6DE9F674C3EE}"/>
              </a:ext>
            </a:extLst>
          </p:cNvPr>
          <p:cNvPicPr>
            <a:picLocks noChangeAspect="1"/>
          </p:cNvPicPr>
          <p:nvPr/>
        </p:nvPicPr>
        <p:blipFill>
          <a:blip r:embed="rId3"/>
          <a:stretch>
            <a:fillRect/>
          </a:stretch>
        </p:blipFill>
        <p:spPr>
          <a:xfrm>
            <a:off x="1065439" y="1463820"/>
            <a:ext cx="3375932" cy="3146010"/>
          </a:xfrm>
          <a:prstGeom prst="rect">
            <a:avLst/>
          </a:prstGeom>
        </p:spPr>
      </p:pic>
      <p:sp>
        <p:nvSpPr>
          <p:cNvPr id="8" name="TextBox 7">
            <a:extLst>
              <a:ext uri="{FF2B5EF4-FFF2-40B4-BE49-F238E27FC236}">
                <a16:creationId xmlns:a16="http://schemas.microsoft.com/office/drawing/2014/main" id="{39CD4487-D58B-447A-B2FE-CC9C66CBE506}"/>
              </a:ext>
            </a:extLst>
          </p:cNvPr>
          <p:cNvSpPr txBox="1"/>
          <p:nvPr/>
        </p:nvSpPr>
        <p:spPr>
          <a:xfrm>
            <a:off x="470559" y="4762725"/>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dirty="0">
                <a:solidFill>
                  <a:srgbClr val="000000"/>
                </a:solidFill>
                <a:latin typeface="Arial" panose="020B0604020202020204" pitchFamily="34" charset="0"/>
                <a:ea typeface="Calibri" panose="020F0502020204030204" pitchFamily="34" charset="0"/>
                <a:cs typeface="Arial" panose="020B0604020202020204" pitchFamily="34" charset="0"/>
              </a:rPr>
              <a:t>A</a:t>
            </a: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 the remodelling or alteration Date increases the price also increases people want house to be reliable</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719991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4282A459-886D-64EB-11B1-FE6510F831F3}"/>
              </a:ext>
            </a:extLst>
          </p:cNvPr>
          <p:cNvPicPr>
            <a:picLocks noChangeAspect="1"/>
          </p:cNvPicPr>
          <p:nvPr/>
        </p:nvPicPr>
        <p:blipFill>
          <a:blip r:embed="rId2"/>
          <a:stretch>
            <a:fillRect/>
          </a:stretch>
        </p:blipFill>
        <p:spPr>
          <a:xfrm>
            <a:off x="1088014" y="708623"/>
            <a:ext cx="5610225" cy="714375"/>
          </a:xfrm>
          <a:prstGeom prst="rect">
            <a:avLst/>
          </a:prstGeom>
        </p:spPr>
      </p:pic>
      <p:pic>
        <p:nvPicPr>
          <p:cNvPr id="5" name="Picture 4">
            <a:extLst>
              <a:ext uri="{FF2B5EF4-FFF2-40B4-BE49-F238E27FC236}">
                <a16:creationId xmlns:a16="http://schemas.microsoft.com/office/drawing/2014/main" id="{672F8194-F681-F1F8-676D-D5CF9470F81E}"/>
              </a:ext>
            </a:extLst>
          </p:cNvPr>
          <p:cNvPicPr>
            <a:picLocks noChangeAspect="1"/>
          </p:cNvPicPr>
          <p:nvPr/>
        </p:nvPicPr>
        <p:blipFill>
          <a:blip r:embed="rId3"/>
          <a:stretch>
            <a:fillRect/>
          </a:stretch>
        </p:blipFill>
        <p:spPr>
          <a:xfrm>
            <a:off x="1088014" y="1514476"/>
            <a:ext cx="3347420" cy="3119440"/>
          </a:xfrm>
          <a:prstGeom prst="rect">
            <a:avLst/>
          </a:prstGeom>
        </p:spPr>
      </p:pic>
      <p:sp>
        <p:nvSpPr>
          <p:cNvPr id="8" name="TextBox 7">
            <a:extLst>
              <a:ext uri="{FF2B5EF4-FFF2-40B4-BE49-F238E27FC236}">
                <a16:creationId xmlns:a16="http://schemas.microsoft.com/office/drawing/2014/main" id="{56BE8081-1B93-8B53-531C-29E30177FC69}"/>
              </a:ext>
            </a:extLst>
          </p:cNvPr>
          <p:cNvSpPr txBox="1"/>
          <p:nvPr/>
        </p:nvSpPr>
        <p:spPr>
          <a:xfrm>
            <a:off x="482434" y="4771817"/>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As the Garage built year increases the price of the house also increases</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77040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1EF5ABE2-ED1B-E9C1-23DA-567073AFA1CD}"/>
              </a:ext>
            </a:extLst>
          </p:cNvPr>
          <p:cNvPicPr>
            <a:picLocks noChangeAspect="1"/>
          </p:cNvPicPr>
          <p:nvPr/>
        </p:nvPicPr>
        <p:blipFill>
          <a:blip r:embed="rId2"/>
          <a:stretch>
            <a:fillRect/>
          </a:stretch>
        </p:blipFill>
        <p:spPr>
          <a:xfrm>
            <a:off x="1109230" y="741898"/>
            <a:ext cx="5734050" cy="695325"/>
          </a:xfrm>
          <a:prstGeom prst="rect">
            <a:avLst/>
          </a:prstGeom>
        </p:spPr>
      </p:pic>
      <p:pic>
        <p:nvPicPr>
          <p:cNvPr id="5" name="Picture 4">
            <a:extLst>
              <a:ext uri="{FF2B5EF4-FFF2-40B4-BE49-F238E27FC236}">
                <a16:creationId xmlns:a16="http://schemas.microsoft.com/office/drawing/2014/main" id="{50D2B70F-0DA4-BA32-783A-D07F43D29D0F}"/>
              </a:ext>
            </a:extLst>
          </p:cNvPr>
          <p:cNvPicPr>
            <a:picLocks noChangeAspect="1"/>
          </p:cNvPicPr>
          <p:nvPr/>
        </p:nvPicPr>
        <p:blipFill>
          <a:blip r:embed="rId3"/>
          <a:stretch>
            <a:fillRect/>
          </a:stretch>
        </p:blipFill>
        <p:spPr>
          <a:xfrm>
            <a:off x="1109230" y="1606323"/>
            <a:ext cx="3462770" cy="3226934"/>
          </a:xfrm>
          <a:prstGeom prst="rect">
            <a:avLst/>
          </a:prstGeom>
        </p:spPr>
      </p:pic>
      <p:sp>
        <p:nvSpPr>
          <p:cNvPr id="8" name="TextBox 7">
            <a:extLst>
              <a:ext uri="{FF2B5EF4-FFF2-40B4-BE49-F238E27FC236}">
                <a16:creationId xmlns:a16="http://schemas.microsoft.com/office/drawing/2014/main" id="{5C03F891-42AF-6D20-D70F-172C06662234}"/>
              </a:ext>
            </a:extLst>
          </p:cNvPr>
          <p:cNvSpPr txBox="1"/>
          <p:nvPr/>
        </p:nvSpPr>
        <p:spPr>
          <a:xfrm>
            <a:off x="500248" y="4920259"/>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Masonry veneer area increases the price also increases</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93297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7B1E115C-BB6D-C1FD-0E42-F92B439FB0F5}"/>
              </a:ext>
            </a:extLst>
          </p:cNvPr>
          <p:cNvPicPr>
            <a:picLocks noChangeAspect="1"/>
          </p:cNvPicPr>
          <p:nvPr/>
        </p:nvPicPr>
        <p:blipFill>
          <a:blip r:embed="rId2"/>
          <a:stretch>
            <a:fillRect/>
          </a:stretch>
        </p:blipFill>
        <p:spPr>
          <a:xfrm>
            <a:off x="1067727" y="751362"/>
            <a:ext cx="5686425" cy="723900"/>
          </a:xfrm>
          <a:prstGeom prst="rect">
            <a:avLst/>
          </a:prstGeom>
        </p:spPr>
      </p:pic>
      <p:pic>
        <p:nvPicPr>
          <p:cNvPr id="5" name="Picture 4">
            <a:extLst>
              <a:ext uri="{FF2B5EF4-FFF2-40B4-BE49-F238E27FC236}">
                <a16:creationId xmlns:a16="http://schemas.microsoft.com/office/drawing/2014/main" id="{1BB6343F-3B29-A1B3-D9D6-9208CFF375AD}"/>
              </a:ext>
            </a:extLst>
          </p:cNvPr>
          <p:cNvPicPr>
            <a:picLocks noChangeAspect="1"/>
          </p:cNvPicPr>
          <p:nvPr/>
        </p:nvPicPr>
        <p:blipFill>
          <a:blip r:embed="rId3"/>
          <a:stretch>
            <a:fillRect/>
          </a:stretch>
        </p:blipFill>
        <p:spPr>
          <a:xfrm>
            <a:off x="1067727" y="1586107"/>
            <a:ext cx="3189577" cy="2972347"/>
          </a:xfrm>
          <a:prstGeom prst="rect">
            <a:avLst/>
          </a:prstGeom>
        </p:spPr>
      </p:pic>
      <p:sp>
        <p:nvSpPr>
          <p:cNvPr id="8" name="TextBox 7">
            <a:extLst>
              <a:ext uri="{FF2B5EF4-FFF2-40B4-BE49-F238E27FC236}">
                <a16:creationId xmlns:a16="http://schemas.microsoft.com/office/drawing/2014/main" id="{7B7ACF3A-D3D0-9E3C-7634-E0D01F3600C4}"/>
              </a:ext>
            </a:extLst>
          </p:cNvPr>
          <p:cNvSpPr txBox="1"/>
          <p:nvPr/>
        </p:nvSpPr>
        <p:spPr>
          <a:xfrm>
            <a:off x="482435" y="4843728"/>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dirty="0">
                <a:solidFill>
                  <a:srgbClr val="000000"/>
                </a:solidFill>
                <a:latin typeface="Arial" panose="020B0604020202020204" pitchFamily="34" charset="0"/>
                <a:ea typeface="Calibri" panose="020F0502020204030204" pitchFamily="34" charset="0"/>
                <a:cs typeface="Arial" panose="020B0604020202020204" pitchFamily="34" charset="0"/>
              </a:rPr>
              <a:t>A</a:t>
            </a: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 the number of fireplaces increases the price also increases</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24160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96EAD475-8512-EB6F-B360-916940AF4D29}"/>
              </a:ext>
            </a:extLst>
          </p:cNvPr>
          <p:cNvPicPr>
            <a:picLocks noChangeAspect="1"/>
          </p:cNvPicPr>
          <p:nvPr/>
        </p:nvPicPr>
        <p:blipFill>
          <a:blip r:embed="rId2"/>
          <a:stretch>
            <a:fillRect/>
          </a:stretch>
        </p:blipFill>
        <p:spPr>
          <a:xfrm>
            <a:off x="1146093" y="763237"/>
            <a:ext cx="5695950" cy="723900"/>
          </a:xfrm>
          <a:prstGeom prst="rect">
            <a:avLst/>
          </a:prstGeom>
        </p:spPr>
      </p:pic>
      <p:pic>
        <p:nvPicPr>
          <p:cNvPr id="5" name="Picture 4">
            <a:extLst>
              <a:ext uri="{FF2B5EF4-FFF2-40B4-BE49-F238E27FC236}">
                <a16:creationId xmlns:a16="http://schemas.microsoft.com/office/drawing/2014/main" id="{F971738C-5EC8-F0F7-2A3A-38D7D38D5BA5}"/>
              </a:ext>
            </a:extLst>
          </p:cNvPr>
          <p:cNvPicPr>
            <a:picLocks noChangeAspect="1"/>
          </p:cNvPicPr>
          <p:nvPr/>
        </p:nvPicPr>
        <p:blipFill>
          <a:blip r:embed="rId3"/>
          <a:stretch>
            <a:fillRect/>
          </a:stretch>
        </p:blipFill>
        <p:spPr>
          <a:xfrm>
            <a:off x="1146093" y="1609857"/>
            <a:ext cx="3830905" cy="3569996"/>
          </a:xfrm>
          <a:prstGeom prst="rect">
            <a:avLst/>
          </a:prstGeom>
        </p:spPr>
      </p:pic>
      <p:sp>
        <p:nvSpPr>
          <p:cNvPr id="8" name="TextBox 7">
            <a:extLst>
              <a:ext uri="{FF2B5EF4-FFF2-40B4-BE49-F238E27FC236}">
                <a16:creationId xmlns:a16="http://schemas.microsoft.com/office/drawing/2014/main" id="{D6406FDA-3046-1E19-4226-55CE821B768A}"/>
              </a:ext>
            </a:extLst>
          </p:cNvPr>
          <p:cNvSpPr txBox="1"/>
          <p:nvPr/>
        </p:nvSpPr>
        <p:spPr>
          <a:xfrm>
            <a:off x="541812" y="5217142"/>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dirty="0">
                <a:solidFill>
                  <a:srgbClr val="000000"/>
                </a:solidFill>
                <a:latin typeface="Arial" panose="020B0604020202020204" pitchFamily="34" charset="0"/>
                <a:ea typeface="Calibri" panose="020F0502020204030204" pitchFamily="34" charset="0"/>
                <a:cs typeface="Arial" panose="020B0604020202020204" pitchFamily="34" charset="0"/>
              </a:rPr>
              <a:t>A</a:t>
            </a: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 the kitchen above ground increases the price drops negative correlation.</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56067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F332D651-E7BE-18D3-4A69-96615FF0E944}"/>
              </a:ext>
            </a:extLst>
          </p:cNvPr>
          <p:cNvPicPr>
            <a:picLocks noChangeAspect="1"/>
          </p:cNvPicPr>
          <p:nvPr/>
        </p:nvPicPr>
        <p:blipFill>
          <a:blip r:embed="rId2"/>
          <a:stretch>
            <a:fillRect/>
          </a:stretch>
        </p:blipFill>
        <p:spPr>
          <a:xfrm>
            <a:off x="1067666" y="847601"/>
            <a:ext cx="5734050" cy="685800"/>
          </a:xfrm>
          <a:prstGeom prst="rect">
            <a:avLst/>
          </a:prstGeom>
        </p:spPr>
      </p:pic>
      <p:pic>
        <p:nvPicPr>
          <p:cNvPr id="5" name="Picture 4">
            <a:extLst>
              <a:ext uri="{FF2B5EF4-FFF2-40B4-BE49-F238E27FC236}">
                <a16:creationId xmlns:a16="http://schemas.microsoft.com/office/drawing/2014/main" id="{BA05450E-A8CA-6AFB-6A79-6CBC3AB71034}"/>
              </a:ext>
            </a:extLst>
          </p:cNvPr>
          <p:cNvPicPr>
            <a:picLocks noChangeAspect="1"/>
          </p:cNvPicPr>
          <p:nvPr/>
        </p:nvPicPr>
        <p:blipFill>
          <a:blip r:embed="rId3"/>
          <a:stretch>
            <a:fillRect/>
          </a:stretch>
        </p:blipFill>
        <p:spPr>
          <a:xfrm>
            <a:off x="1067666" y="1630074"/>
            <a:ext cx="3385581" cy="3155002"/>
          </a:xfrm>
          <a:prstGeom prst="rect">
            <a:avLst/>
          </a:prstGeom>
        </p:spPr>
      </p:pic>
      <p:sp>
        <p:nvSpPr>
          <p:cNvPr id="8" name="TextBox 7">
            <a:extLst>
              <a:ext uri="{FF2B5EF4-FFF2-40B4-BE49-F238E27FC236}">
                <a16:creationId xmlns:a16="http://schemas.microsoft.com/office/drawing/2014/main" id="{4AF040EB-D800-9F1F-108E-C67DC3534C01}"/>
              </a:ext>
            </a:extLst>
          </p:cNvPr>
          <p:cNvSpPr txBox="1"/>
          <p:nvPr/>
        </p:nvSpPr>
        <p:spPr>
          <a:xfrm>
            <a:off x="476498" y="4932134"/>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dirty="0">
                <a:solidFill>
                  <a:srgbClr val="000000"/>
                </a:solidFill>
                <a:latin typeface="Arial" panose="020B0604020202020204" pitchFamily="34" charset="0"/>
                <a:ea typeface="Calibri" panose="020F0502020204030204" pitchFamily="34" charset="0"/>
                <a:cs typeface="Arial" panose="020B0604020202020204" pitchFamily="34" charset="0"/>
              </a:rPr>
              <a:t>A</a:t>
            </a:r>
            <a:r>
              <a:rPr lang="en-IN"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s the enclosed porch area increases the price decreases negative correlation</a:t>
            </a:r>
            <a:endParaRPr lang="en-IN" sz="20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858211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US" b="1" dirty="0">
                <a:latin typeface="Arial Black" panose="020B0A04020102020204" pitchFamily="34" charset="0"/>
                <a:cs typeface="Times New Roman" panose="02020603050405020304" pitchFamily="18" charset="0"/>
              </a:rPr>
              <a:t>E</a:t>
            </a:r>
            <a:r>
              <a:rPr lang="en-IN" b="1" dirty="0">
                <a:latin typeface="Arial Black" panose="020B0A04020102020204" pitchFamily="34" charset="0"/>
                <a:cs typeface="Times New Roman" panose="02020603050405020304" pitchFamily="18" charset="0"/>
              </a:rPr>
              <a:t>NCODING</a:t>
            </a:r>
            <a:endParaRPr lang="en-IN" sz="1800" dirty="0"/>
          </a:p>
        </p:txBody>
      </p:sp>
      <p:pic>
        <p:nvPicPr>
          <p:cNvPr id="3" name="Picture 2">
            <a:extLst>
              <a:ext uri="{FF2B5EF4-FFF2-40B4-BE49-F238E27FC236}">
                <a16:creationId xmlns:a16="http://schemas.microsoft.com/office/drawing/2014/main" id="{7D3E0B46-047C-B1B5-F83B-FDCC422FE463}"/>
              </a:ext>
            </a:extLst>
          </p:cNvPr>
          <p:cNvPicPr>
            <a:picLocks noChangeAspect="1"/>
          </p:cNvPicPr>
          <p:nvPr/>
        </p:nvPicPr>
        <p:blipFill>
          <a:blip r:embed="rId2"/>
          <a:stretch>
            <a:fillRect/>
          </a:stretch>
        </p:blipFill>
        <p:spPr>
          <a:xfrm>
            <a:off x="957447" y="1703087"/>
            <a:ext cx="2029197" cy="4614601"/>
          </a:xfrm>
          <a:prstGeom prst="rect">
            <a:avLst/>
          </a:prstGeom>
        </p:spPr>
      </p:pic>
      <p:sp>
        <p:nvSpPr>
          <p:cNvPr id="7" name="Content Placeholder 2">
            <a:extLst>
              <a:ext uri="{FF2B5EF4-FFF2-40B4-BE49-F238E27FC236}">
                <a16:creationId xmlns:a16="http://schemas.microsoft.com/office/drawing/2014/main" id="{CF8B8AF3-742A-08F9-A053-98FD0F3CC62B}"/>
              </a:ext>
            </a:extLst>
          </p:cNvPr>
          <p:cNvSpPr>
            <a:spLocks noGrp="1"/>
          </p:cNvSpPr>
          <p:nvPr>
            <p:ph idx="1"/>
          </p:nvPr>
        </p:nvSpPr>
        <p:spPr>
          <a:xfrm>
            <a:off x="807410" y="369211"/>
            <a:ext cx="8946541" cy="4195481"/>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OBJECT DATA SO WE ARE ENCODING WITH DUMMIES METHOD AS DATA HAS NO ORDINAL RELATIONSHIP</a:t>
            </a: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4776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ENCODING:</a:t>
            </a:r>
            <a:endParaRPr lang="en-IN" sz="1800" dirty="0"/>
          </a:p>
        </p:txBody>
      </p:sp>
      <p:pic>
        <p:nvPicPr>
          <p:cNvPr id="3" name="Picture 2">
            <a:extLst>
              <a:ext uri="{FF2B5EF4-FFF2-40B4-BE49-F238E27FC236}">
                <a16:creationId xmlns:a16="http://schemas.microsoft.com/office/drawing/2014/main" id="{2117A589-A22E-6738-DCEE-5807E118E83D}"/>
              </a:ext>
            </a:extLst>
          </p:cNvPr>
          <p:cNvPicPr>
            <a:picLocks noChangeAspect="1"/>
          </p:cNvPicPr>
          <p:nvPr/>
        </p:nvPicPr>
        <p:blipFill>
          <a:blip r:embed="rId2"/>
          <a:stretch>
            <a:fillRect/>
          </a:stretch>
        </p:blipFill>
        <p:spPr>
          <a:xfrm>
            <a:off x="544162" y="1437657"/>
            <a:ext cx="9532051" cy="3546105"/>
          </a:xfrm>
          <a:prstGeom prst="rect">
            <a:avLst/>
          </a:prstGeom>
        </p:spPr>
      </p:pic>
    </p:spTree>
    <p:extLst>
      <p:ext uri="{BB962C8B-B14F-4D97-AF65-F5344CB8AC3E}">
        <p14:creationId xmlns:p14="http://schemas.microsoft.com/office/powerpoint/2010/main" val="22613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5AC2-2CE4-808A-E961-DC7F2EBC2140}"/>
              </a:ext>
            </a:extLst>
          </p:cNvPr>
          <p:cNvSpPr>
            <a:spLocks noGrp="1"/>
          </p:cNvSpPr>
          <p:nvPr>
            <p:ph type="title"/>
          </p:nvPr>
        </p:nvSpPr>
        <p:spPr/>
        <p:txBody>
          <a:bodyPr/>
          <a:lstStyle/>
          <a:p>
            <a:pPr algn="l"/>
            <a:br>
              <a:rPr lang="en-IN" sz="1800" b="0" i="0" u="none" strike="noStrike" baseline="0" dirty="0">
                <a:solidFill>
                  <a:schemeClr val="tx1"/>
                </a:solidFill>
                <a:latin typeface="Times New Roman" panose="02020603050405020304" pitchFamily="18" charset="0"/>
              </a:rPr>
            </a:br>
            <a:r>
              <a:rPr lang="en-IN" sz="1800" b="0" i="0" u="none" strike="noStrike" baseline="0" dirty="0">
                <a:solidFill>
                  <a:schemeClr val="tx1"/>
                </a:solidFill>
                <a:latin typeface="Times New Roman" panose="02020603050405020304" pitchFamily="18" charset="0"/>
              </a:rPr>
              <a:t> </a:t>
            </a:r>
            <a:r>
              <a:rPr lang="en-IN" sz="1800" b="1" i="0" u="none" strike="noStrike" baseline="0" dirty="0">
                <a:solidFill>
                  <a:schemeClr val="tx1"/>
                </a:solidFill>
                <a:latin typeface="Times New Roman" panose="02020603050405020304" pitchFamily="18" charset="0"/>
              </a:rPr>
              <a:t>Technical Requirements: </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solidFill>
                <a:schemeClr val="tx1"/>
              </a:solidFill>
            </a:endParaRPr>
          </a:p>
        </p:txBody>
      </p:sp>
      <p:sp>
        <p:nvSpPr>
          <p:cNvPr id="3" name="Content Placeholder 2">
            <a:extLst>
              <a:ext uri="{FF2B5EF4-FFF2-40B4-BE49-F238E27FC236}">
                <a16:creationId xmlns:a16="http://schemas.microsoft.com/office/drawing/2014/main" id="{D892B99C-BAB6-BC9E-9DCE-0E8CF1A49B29}"/>
              </a:ext>
            </a:extLst>
          </p:cNvPr>
          <p:cNvSpPr>
            <a:spLocks noGrp="1"/>
          </p:cNvSpPr>
          <p:nvPr>
            <p:ph idx="1"/>
          </p:nvPr>
        </p:nvSpPr>
        <p:spPr>
          <a:xfrm>
            <a:off x="1104293" y="1152983"/>
            <a:ext cx="8946541" cy="4195481"/>
          </a:xfrm>
        </p:spPr>
        <p:txBody>
          <a:bodyPr>
            <a:normAutofit lnSpcReduction="10000"/>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1460 entries each having 81 variables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Null values. You need to treat them using the domain knowledge and your own understanding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Extensive EDA has to be performed to gain relationships of important variable and price. </a:t>
            </a: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numerical as well as categorical variable. You need to handle them accordingly.</a:t>
            </a: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You have to build Machine Learning models, apply regularization and determine the optimal values of Hyper Parameters.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You need to find important features which affect the price positively or negatively.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Two datasets are being provided to you (test.csv, train.csv). You will train on train.csv dataset and predict on test.csv file. </a:t>
            </a: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147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ENCODING:</a:t>
            </a:r>
            <a:endParaRPr lang="en-IN" sz="1800" dirty="0"/>
          </a:p>
        </p:txBody>
      </p:sp>
      <p:pic>
        <p:nvPicPr>
          <p:cNvPr id="5" name="Picture 4">
            <a:extLst>
              <a:ext uri="{FF2B5EF4-FFF2-40B4-BE49-F238E27FC236}">
                <a16:creationId xmlns:a16="http://schemas.microsoft.com/office/drawing/2014/main" id="{4C24755B-45FD-282B-6E18-9B39E107F945}"/>
              </a:ext>
            </a:extLst>
          </p:cNvPr>
          <p:cNvPicPr>
            <a:picLocks noChangeAspect="1"/>
          </p:cNvPicPr>
          <p:nvPr/>
        </p:nvPicPr>
        <p:blipFill>
          <a:blip r:embed="rId2"/>
          <a:stretch>
            <a:fillRect/>
          </a:stretch>
        </p:blipFill>
        <p:spPr>
          <a:xfrm>
            <a:off x="1089331" y="1567542"/>
            <a:ext cx="2799837" cy="4697504"/>
          </a:xfrm>
          <a:prstGeom prst="rect">
            <a:avLst/>
          </a:prstGeom>
        </p:spPr>
      </p:pic>
      <p:sp>
        <p:nvSpPr>
          <p:cNvPr id="7" name="Content Placeholder 2">
            <a:extLst>
              <a:ext uri="{FF2B5EF4-FFF2-40B4-BE49-F238E27FC236}">
                <a16:creationId xmlns:a16="http://schemas.microsoft.com/office/drawing/2014/main" id="{BC952233-C7C2-5013-5183-5F9D833E20D3}"/>
              </a:ext>
            </a:extLst>
          </p:cNvPr>
          <p:cNvSpPr>
            <a:spLocks noGrp="1"/>
          </p:cNvSpPr>
          <p:nvPr>
            <p:ph idx="1"/>
          </p:nvPr>
        </p:nvSpPr>
        <p:spPr>
          <a:xfrm>
            <a:off x="653031" y="362111"/>
            <a:ext cx="8946541" cy="4195481"/>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dirty="0">
                <a:solidFill>
                  <a:schemeClr val="bg2">
                    <a:lumMod val="20000"/>
                    <a:lumOff val="80000"/>
                  </a:schemeClr>
                </a:solidFill>
                <a:latin typeface="Arial" panose="020B0604020202020204" pitchFamily="34" charset="0"/>
                <a:cs typeface="Arial" panose="020B0604020202020204" pitchFamily="34" charset="0"/>
              </a:rPr>
              <a:t>WE HAVE ENCODED THE DATA</a:t>
            </a: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7795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191745"/>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SKEWNESS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pic>
        <p:nvPicPr>
          <p:cNvPr id="3" name="Picture 2">
            <a:extLst>
              <a:ext uri="{FF2B5EF4-FFF2-40B4-BE49-F238E27FC236}">
                <a16:creationId xmlns:a16="http://schemas.microsoft.com/office/drawing/2014/main" id="{2CD39954-B3A3-4FA1-1441-2CC6C868182C}"/>
              </a:ext>
            </a:extLst>
          </p:cNvPr>
          <p:cNvPicPr>
            <a:picLocks noChangeAspect="1"/>
          </p:cNvPicPr>
          <p:nvPr/>
        </p:nvPicPr>
        <p:blipFill>
          <a:blip r:embed="rId2"/>
          <a:stretch>
            <a:fillRect/>
          </a:stretch>
        </p:blipFill>
        <p:spPr>
          <a:xfrm>
            <a:off x="955707" y="1630910"/>
            <a:ext cx="2595016" cy="4663446"/>
          </a:xfrm>
          <a:prstGeom prst="rect">
            <a:avLst/>
          </a:prstGeom>
        </p:spPr>
      </p:pic>
      <p:sp>
        <p:nvSpPr>
          <p:cNvPr id="7" name="Content Placeholder 2">
            <a:extLst>
              <a:ext uri="{FF2B5EF4-FFF2-40B4-BE49-F238E27FC236}">
                <a16:creationId xmlns:a16="http://schemas.microsoft.com/office/drawing/2014/main" id="{D5BB4C89-5073-AF60-4446-A28D325C8793}"/>
              </a:ext>
            </a:extLst>
          </p:cNvPr>
          <p:cNvSpPr>
            <a:spLocks noGrp="1"/>
          </p:cNvSpPr>
          <p:nvPr>
            <p:ph idx="1"/>
          </p:nvPr>
        </p:nvSpPr>
        <p:spPr>
          <a:xfrm>
            <a:off x="659080" y="278695"/>
            <a:ext cx="8916741" cy="3675218"/>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We can see data have skewness so now we proceed to remove it</a:t>
            </a:r>
          </a:p>
          <a:p>
            <a:r>
              <a:rPr lang="en-US" sz="1800" dirty="0">
                <a:solidFill>
                  <a:schemeClr val="bg2">
                    <a:lumMod val="20000"/>
                    <a:lumOff val="80000"/>
                  </a:schemeClr>
                </a:solidFill>
                <a:latin typeface="Arial" panose="020B0604020202020204" pitchFamily="34" charset="0"/>
                <a:cs typeface="Arial" panose="020B0604020202020204" pitchFamily="34" charset="0"/>
              </a:rPr>
              <a:t>By using </a:t>
            </a:r>
            <a:r>
              <a:rPr lang="en-US" sz="1800" dirty="0" err="1">
                <a:solidFill>
                  <a:schemeClr val="bg2">
                    <a:lumMod val="20000"/>
                    <a:lumOff val="80000"/>
                  </a:schemeClr>
                </a:solidFill>
                <a:latin typeface="Arial" panose="020B0604020202020204" pitchFamily="34" charset="0"/>
                <a:cs typeface="Arial" panose="020B0604020202020204" pitchFamily="34" charset="0"/>
              </a:rPr>
              <a:t>power_transform</a:t>
            </a:r>
            <a:r>
              <a:rPr lang="en-US" sz="1800" dirty="0">
                <a:solidFill>
                  <a:schemeClr val="bg2">
                    <a:lumMod val="20000"/>
                    <a:lumOff val="80000"/>
                  </a:schemeClr>
                </a:solidFill>
                <a:latin typeface="Arial" panose="020B0604020202020204" pitchFamily="34" charset="0"/>
                <a:cs typeface="Arial" panose="020B0604020202020204" pitchFamily="34" charset="0"/>
              </a:rPr>
              <a:t> skewness in the data is removed</a:t>
            </a: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D0EAA5D-9CED-6BD3-1858-01648848A4E2}"/>
              </a:ext>
            </a:extLst>
          </p:cNvPr>
          <p:cNvPicPr>
            <a:picLocks noChangeAspect="1"/>
          </p:cNvPicPr>
          <p:nvPr/>
        </p:nvPicPr>
        <p:blipFill>
          <a:blip r:embed="rId3"/>
          <a:stretch>
            <a:fillRect/>
          </a:stretch>
        </p:blipFill>
        <p:spPr>
          <a:xfrm>
            <a:off x="4064329" y="1610904"/>
            <a:ext cx="3737759" cy="4686019"/>
          </a:xfrm>
          <a:prstGeom prst="rect">
            <a:avLst/>
          </a:prstGeom>
        </p:spPr>
      </p:pic>
    </p:spTree>
    <p:extLst>
      <p:ext uri="{BB962C8B-B14F-4D97-AF65-F5344CB8AC3E}">
        <p14:creationId xmlns:p14="http://schemas.microsoft.com/office/powerpoint/2010/main" val="2310269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2DFA15A-B332-364C-2CC5-3E96983DB93A}"/>
              </a:ext>
            </a:extLst>
          </p:cNvPr>
          <p:cNvSpPr txBox="1">
            <a:spLocks/>
          </p:cNvSpPr>
          <p:nvPr/>
        </p:nvSpPr>
        <p:spPr>
          <a:xfrm>
            <a:off x="939635" y="497415"/>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IN" sz="1800" dirty="0">
                <a:solidFill>
                  <a:schemeClr val="bg2">
                    <a:lumMod val="20000"/>
                    <a:lumOff val="80000"/>
                  </a:schemeClr>
                </a:solidFill>
                <a:latin typeface="Arial" panose="020B0604020202020204" pitchFamily="34" charset="0"/>
                <a:cs typeface="Arial" panose="020B0604020202020204" pitchFamily="34" charset="0"/>
              </a:rPr>
              <a:t> </a:t>
            </a:r>
          </a:p>
          <a:p>
            <a:r>
              <a:rPr lang="en-US" sz="1800" dirty="0">
                <a:solidFill>
                  <a:schemeClr val="bg2">
                    <a:lumMod val="20000"/>
                    <a:lumOff val="80000"/>
                  </a:schemeClr>
                </a:solidFill>
                <a:latin typeface="Arial" panose="020B0604020202020204" pitchFamily="34" charset="0"/>
                <a:cs typeface="Arial" panose="020B0604020202020204" pitchFamily="34" charset="0"/>
              </a:rPr>
              <a:t>We can see there are outliers in this data . So we use z score method to remove outliers. I use z&gt;4 as z&gt;3 the data loss is more than 30%</a:t>
            </a:r>
          </a:p>
          <a:p>
            <a:endParaRPr lang="en-US" sz="1800" dirty="0">
              <a:solidFill>
                <a:schemeClr val="bg2">
                  <a:lumMod val="20000"/>
                  <a:lumOff val="80000"/>
                </a:schemeClr>
              </a:solidFill>
              <a:latin typeface="Arial" panose="020B0604020202020204" pitchFamily="34" charset="0"/>
              <a:cs typeface="Arial" panose="020B0604020202020204" pitchFamily="34" charset="0"/>
            </a:endParaRPr>
          </a:p>
          <a:p>
            <a:endParaRPr lang="en-US" sz="1800" dirty="0">
              <a:solidFill>
                <a:schemeClr val="bg2">
                  <a:lumMod val="20000"/>
                  <a:lumOff val="80000"/>
                </a:schemeClr>
              </a:solidFill>
              <a:latin typeface="Arial" panose="020B0604020202020204" pitchFamily="34" charset="0"/>
              <a:cs typeface="Arial" panose="020B0604020202020204" pitchFamily="34" charset="0"/>
            </a:endParaRPr>
          </a:p>
          <a:p>
            <a:pPr marL="0" indent="0">
              <a:buFont typeface="Wingdings 3" charset="2"/>
              <a:buNone/>
            </a:pPr>
            <a:endParaRPr lang="en-US" sz="1800" dirty="0">
              <a:solidFill>
                <a:schemeClr val="bg2">
                  <a:lumMod val="20000"/>
                  <a:lumOff val="80000"/>
                </a:schemeClr>
              </a:solidFill>
              <a:latin typeface="Arial" panose="020B0604020202020204" pitchFamily="34" charset="0"/>
              <a:cs typeface="Arial" panose="020B0604020202020204" pitchFamily="34" charset="0"/>
            </a:endParaRPr>
          </a:p>
          <a:p>
            <a:endParaRPr lang="en-IN" sz="1800" dirty="0">
              <a:solidFill>
                <a:schemeClr val="bg2">
                  <a:lumMod val="20000"/>
                  <a:lumOff val="8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F936280-1D81-0803-49E0-345BFB1434A0}"/>
              </a:ext>
            </a:extLst>
          </p:cNvPr>
          <p:cNvSpPr txBox="1"/>
          <p:nvPr/>
        </p:nvSpPr>
        <p:spPr>
          <a:xfrm>
            <a:off x="1046513" y="312749"/>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OUTLIERS:</a:t>
            </a:r>
            <a:endParaRPr lang="en-IN" sz="1800" dirty="0"/>
          </a:p>
        </p:txBody>
      </p:sp>
      <p:pic>
        <p:nvPicPr>
          <p:cNvPr id="9" name="Picture 8">
            <a:extLst>
              <a:ext uri="{FF2B5EF4-FFF2-40B4-BE49-F238E27FC236}">
                <a16:creationId xmlns:a16="http://schemas.microsoft.com/office/drawing/2014/main" id="{C135BE37-9B6F-183D-02F2-2E93D7D9B476}"/>
              </a:ext>
            </a:extLst>
          </p:cNvPr>
          <p:cNvPicPr>
            <a:picLocks noChangeAspect="1"/>
          </p:cNvPicPr>
          <p:nvPr/>
        </p:nvPicPr>
        <p:blipFill>
          <a:blip r:embed="rId2"/>
          <a:stretch>
            <a:fillRect/>
          </a:stretch>
        </p:blipFill>
        <p:spPr>
          <a:xfrm>
            <a:off x="939635" y="2020855"/>
            <a:ext cx="6095010" cy="4116523"/>
          </a:xfrm>
          <a:prstGeom prst="rect">
            <a:avLst/>
          </a:prstGeom>
        </p:spPr>
      </p:pic>
    </p:spTree>
    <p:extLst>
      <p:ext uri="{BB962C8B-B14F-4D97-AF65-F5344CB8AC3E}">
        <p14:creationId xmlns:p14="http://schemas.microsoft.com/office/powerpoint/2010/main" val="4098527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C1ACC2-B16F-5910-40E2-05C8E63C55D9}"/>
              </a:ext>
            </a:extLst>
          </p:cNvPr>
          <p:cNvPicPr>
            <a:picLocks noChangeAspect="1"/>
          </p:cNvPicPr>
          <p:nvPr/>
        </p:nvPicPr>
        <p:blipFill>
          <a:blip r:embed="rId2"/>
          <a:stretch>
            <a:fillRect/>
          </a:stretch>
        </p:blipFill>
        <p:spPr>
          <a:xfrm>
            <a:off x="1133156" y="1313964"/>
            <a:ext cx="2800494" cy="1225613"/>
          </a:xfrm>
          <a:prstGeom prst="rect">
            <a:avLst/>
          </a:prstGeom>
        </p:spPr>
      </p:pic>
      <p:sp>
        <p:nvSpPr>
          <p:cNvPr id="6" name="TextBox 5">
            <a:extLst>
              <a:ext uri="{FF2B5EF4-FFF2-40B4-BE49-F238E27FC236}">
                <a16:creationId xmlns:a16="http://schemas.microsoft.com/office/drawing/2014/main" id="{8C20E63C-B59F-929F-A6D9-9B2F1BDF194D}"/>
              </a:ext>
            </a:extLst>
          </p:cNvPr>
          <p:cNvSpPr txBox="1"/>
          <p:nvPr/>
        </p:nvSpPr>
        <p:spPr>
          <a:xfrm>
            <a:off x="1046513" y="312749"/>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OUTLIERS:</a:t>
            </a:r>
            <a:endParaRPr lang="en-IN" sz="1800" dirty="0"/>
          </a:p>
        </p:txBody>
      </p:sp>
    </p:spTree>
    <p:extLst>
      <p:ext uri="{BB962C8B-B14F-4D97-AF65-F5344CB8AC3E}">
        <p14:creationId xmlns:p14="http://schemas.microsoft.com/office/powerpoint/2010/main" val="3932929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788617" y="2955442"/>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Creating categorical </a:t>
            </a:r>
            <a:r>
              <a:rPr lang="en-IN" sz="1800" dirty="0" err="1">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dataframe</a:t>
            </a: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 for </a:t>
            </a:r>
            <a:r>
              <a:rPr lang="en-IN" sz="1800" dirty="0" err="1">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pd.get</a:t>
            </a: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 dummies we created earlier and dropping the outlier rows in them </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B0BF9087-5E81-7C47-DC64-820A36B8CE00}"/>
              </a:ext>
            </a:extLst>
          </p:cNvPr>
          <p:cNvPicPr>
            <a:picLocks noChangeAspect="1"/>
          </p:cNvPicPr>
          <p:nvPr/>
        </p:nvPicPr>
        <p:blipFill>
          <a:blip r:embed="rId2"/>
          <a:stretch>
            <a:fillRect/>
          </a:stretch>
        </p:blipFill>
        <p:spPr>
          <a:xfrm>
            <a:off x="1114057" y="514924"/>
            <a:ext cx="4667490" cy="1695537"/>
          </a:xfrm>
          <a:prstGeom prst="rect">
            <a:avLst/>
          </a:prstGeom>
        </p:spPr>
      </p:pic>
    </p:spTree>
    <p:extLst>
      <p:ext uri="{BB962C8B-B14F-4D97-AF65-F5344CB8AC3E}">
        <p14:creationId xmlns:p14="http://schemas.microsoft.com/office/powerpoint/2010/main" val="953136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788617" y="2955442"/>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Standardizing the numerical data before feeding to PCA</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DB5B4EC-AEDA-10F3-7992-4B342829BE0C}"/>
              </a:ext>
            </a:extLst>
          </p:cNvPr>
          <p:cNvPicPr>
            <a:picLocks noChangeAspect="1"/>
          </p:cNvPicPr>
          <p:nvPr/>
        </p:nvPicPr>
        <p:blipFill>
          <a:blip r:embed="rId2"/>
          <a:stretch>
            <a:fillRect/>
          </a:stretch>
        </p:blipFill>
        <p:spPr>
          <a:xfrm>
            <a:off x="1100211" y="485397"/>
            <a:ext cx="4362674" cy="1873346"/>
          </a:xfrm>
          <a:prstGeom prst="rect">
            <a:avLst/>
          </a:prstGeom>
        </p:spPr>
      </p:pic>
    </p:spTree>
    <p:extLst>
      <p:ext uri="{BB962C8B-B14F-4D97-AF65-F5344CB8AC3E}">
        <p14:creationId xmlns:p14="http://schemas.microsoft.com/office/powerpoint/2010/main" val="2823493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497672" y="4469546"/>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Now we check how many No of columns we need to retain all information</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678C0195-346E-9129-8269-21F468B1574F}"/>
              </a:ext>
            </a:extLst>
          </p:cNvPr>
          <p:cNvPicPr>
            <a:picLocks noChangeAspect="1"/>
          </p:cNvPicPr>
          <p:nvPr/>
        </p:nvPicPr>
        <p:blipFill>
          <a:blip r:embed="rId2"/>
          <a:stretch>
            <a:fillRect/>
          </a:stretch>
        </p:blipFill>
        <p:spPr>
          <a:xfrm>
            <a:off x="636762" y="388101"/>
            <a:ext cx="8484036" cy="4000706"/>
          </a:xfrm>
          <a:prstGeom prst="rect">
            <a:avLst/>
          </a:prstGeom>
        </p:spPr>
      </p:pic>
    </p:spTree>
    <p:extLst>
      <p:ext uri="{BB962C8B-B14F-4D97-AF65-F5344CB8AC3E}">
        <p14:creationId xmlns:p14="http://schemas.microsoft.com/office/powerpoint/2010/main" val="59585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497672" y="4469546"/>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We need 127 columns to retain most of the information in data</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47E4611-6F61-5237-67EE-0D9568123EE2}"/>
              </a:ext>
            </a:extLst>
          </p:cNvPr>
          <p:cNvPicPr>
            <a:picLocks noChangeAspect="1"/>
          </p:cNvPicPr>
          <p:nvPr/>
        </p:nvPicPr>
        <p:blipFill>
          <a:blip r:embed="rId2"/>
          <a:stretch>
            <a:fillRect/>
          </a:stretch>
        </p:blipFill>
        <p:spPr>
          <a:xfrm>
            <a:off x="736279" y="235692"/>
            <a:ext cx="7843643" cy="4072454"/>
          </a:xfrm>
          <a:prstGeom prst="rect">
            <a:avLst/>
          </a:prstGeom>
        </p:spPr>
      </p:pic>
      <p:pic>
        <p:nvPicPr>
          <p:cNvPr id="7" name="Picture 6">
            <a:extLst>
              <a:ext uri="{FF2B5EF4-FFF2-40B4-BE49-F238E27FC236}">
                <a16:creationId xmlns:a16="http://schemas.microsoft.com/office/drawing/2014/main" id="{2F83D5B0-00DC-8BD2-62E0-556BDAED2C4F}"/>
              </a:ext>
            </a:extLst>
          </p:cNvPr>
          <p:cNvPicPr>
            <a:picLocks noChangeAspect="1"/>
          </p:cNvPicPr>
          <p:nvPr/>
        </p:nvPicPr>
        <p:blipFill>
          <a:blip r:embed="rId3"/>
          <a:stretch>
            <a:fillRect/>
          </a:stretch>
        </p:blipFill>
        <p:spPr>
          <a:xfrm>
            <a:off x="8713132" y="2022029"/>
            <a:ext cx="2235315" cy="2286117"/>
          </a:xfrm>
          <a:prstGeom prst="rect">
            <a:avLst/>
          </a:prstGeom>
        </p:spPr>
      </p:pic>
    </p:spTree>
    <p:extLst>
      <p:ext uri="{BB962C8B-B14F-4D97-AF65-F5344CB8AC3E}">
        <p14:creationId xmlns:p14="http://schemas.microsoft.com/office/powerpoint/2010/main" val="1781633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539236" y="3905468"/>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We have converted the data to 127 columns</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B992A4F-3F48-3D0C-F3B9-2FBC71CC647E}"/>
              </a:ext>
            </a:extLst>
          </p:cNvPr>
          <p:cNvPicPr>
            <a:picLocks noChangeAspect="1"/>
          </p:cNvPicPr>
          <p:nvPr/>
        </p:nvPicPr>
        <p:blipFill>
          <a:blip r:embed="rId2"/>
          <a:stretch>
            <a:fillRect/>
          </a:stretch>
        </p:blipFill>
        <p:spPr>
          <a:xfrm>
            <a:off x="987074" y="529184"/>
            <a:ext cx="6031494" cy="2991850"/>
          </a:xfrm>
          <a:prstGeom prst="rect">
            <a:avLst/>
          </a:prstGeom>
        </p:spPr>
      </p:pic>
    </p:spTree>
    <p:extLst>
      <p:ext uri="{BB962C8B-B14F-4D97-AF65-F5344CB8AC3E}">
        <p14:creationId xmlns:p14="http://schemas.microsoft.com/office/powerpoint/2010/main" val="2801820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8D65327-A6BC-B52A-4C38-AC5F74621CB2}"/>
              </a:ext>
            </a:extLst>
          </p:cNvPr>
          <p:cNvPicPr>
            <a:picLocks noChangeAspect="1"/>
          </p:cNvPicPr>
          <p:nvPr/>
        </p:nvPicPr>
        <p:blipFill>
          <a:blip r:embed="rId2"/>
          <a:stretch>
            <a:fillRect/>
          </a:stretch>
        </p:blipFill>
        <p:spPr>
          <a:xfrm>
            <a:off x="563929" y="1256800"/>
            <a:ext cx="2978303" cy="654084"/>
          </a:xfrm>
          <a:prstGeom prst="rect">
            <a:avLst/>
          </a:prstGeom>
        </p:spPr>
      </p:pic>
      <p:pic>
        <p:nvPicPr>
          <p:cNvPr id="7" name="Picture 6">
            <a:extLst>
              <a:ext uri="{FF2B5EF4-FFF2-40B4-BE49-F238E27FC236}">
                <a16:creationId xmlns:a16="http://schemas.microsoft.com/office/drawing/2014/main" id="{1BCF064F-1F03-4525-134A-C2C5397E10FE}"/>
              </a:ext>
            </a:extLst>
          </p:cNvPr>
          <p:cNvPicPr>
            <a:picLocks noChangeAspect="1"/>
          </p:cNvPicPr>
          <p:nvPr/>
        </p:nvPicPr>
        <p:blipFill>
          <a:blip r:embed="rId3"/>
          <a:stretch>
            <a:fillRect/>
          </a:stretch>
        </p:blipFill>
        <p:spPr>
          <a:xfrm>
            <a:off x="563929" y="2052918"/>
            <a:ext cx="9760452" cy="2508379"/>
          </a:xfrm>
          <a:prstGeom prst="rect">
            <a:avLst/>
          </a:prstGeom>
        </p:spPr>
      </p:pic>
    </p:spTree>
    <p:extLst>
      <p:ext uri="{BB962C8B-B14F-4D97-AF65-F5344CB8AC3E}">
        <p14:creationId xmlns:p14="http://schemas.microsoft.com/office/powerpoint/2010/main" val="2646912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6AD4-9487-9336-72FC-7CA93072B43C}"/>
              </a:ext>
            </a:extLst>
          </p:cNvPr>
          <p:cNvSpPr>
            <a:spLocks noGrp="1"/>
          </p:cNvSpPr>
          <p:nvPr>
            <p:ph type="title"/>
          </p:nvPr>
        </p:nvSpPr>
        <p:spPr/>
        <p:txBody>
          <a:body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ABOUT THE DATASET:</a:t>
            </a:r>
            <a:endParaRPr lang="en-IN" sz="1800" dirty="0"/>
          </a:p>
        </p:txBody>
      </p:sp>
      <p:sp>
        <p:nvSpPr>
          <p:cNvPr id="8" name="Content Placeholder 2">
            <a:extLst>
              <a:ext uri="{FF2B5EF4-FFF2-40B4-BE49-F238E27FC236}">
                <a16:creationId xmlns:a16="http://schemas.microsoft.com/office/drawing/2014/main" id="{E5D3AAC4-D930-754E-C276-6FF3AB1136CA}"/>
              </a:ext>
            </a:extLst>
          </p:cNvPr>
          <p:cNvSpPr txBox="1">
            <a:spLocks/>
          </p:cNvSpPr>
          <p:nvPr/>
        </p:nvSpPr>
        <p:spPr>
          <a:xfrm>
            <a:off x="747712" y="108136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ea typeface="Calibri" panose="020F0502020204030204" pitchFamily="34" charset="0"/>
              </a:rPr>
              <a:t>Using various methods like df.shape, </a:t>
            </a:r>
            <a:r>
              <a:rPr lang="en-IN" sz="1800" dirty="0" err="1">
                <a:solidFill>
                  <a:schemeClr val="bg2">
                    <a:lumMod val="20000"/>
                    <a:lumOff val="80000"/>
                  </a:schemeClr>
                </a:solidFill>
                <a:latin typeface="Arial" panose="020B0604020202020204" pitchFamily="34" charset="0"/>
                <a:ea typeface="Calibri" panose="020F0502020204030204" pitchFamily="34" charset="0"/>
              </a:rPr>
              <a:t>df.columns</a:t>
            </a:r>
            <a:r>
              <a:rPr lang="en-IN" sz="1800" dirty="0">
                <a:solidFill>
                  <a:schemeClr val="bg2">
                    <a:lumMod val="20000"/>
                    <a:lumOff val="80000"/>
                  </a:schemeClr>
                </a:solidFill>
                <a:latin typeface="Arial" panose="020B0604020202020204" pitchFamily="34" charset="0"/>
                <a:ea typeface="Calibri" panose="020F0502020204030204" pitchFamily="34" charset="0"/>
              </a:rPr>
              <a:t>, </a:t>
            </a:r>
            <a:r>
              <a:rPr lang="en-IN" sz="1800" dirty="0" err="1">
                <a:solidFill>
                  <a:schemeClr val="bg2">
                    <a:lumMod val="20000"/>
                    <a:lumOff val="80000"/>
                  </a:schemeClr>
                </a:solidFill>
                <a:latin typeface="Arial" panose="020B0604020202020204" pitchFamily="34" charset="0"/>
                <a:ea typeface="Calibri" panose="020F0502020204030204" pitchFamily="34" charset="0"/>
              </a:rPr>
              <a:t>df.head</a:t>
            </a:r>
            <a:r>
              <a:rPr lang="en-IN" sz="1800" dirty="0">
                <a:solidFill>
                  <a:schemeClr val="bg2">
                    <a:lumMod val="20000"/>
                    <a:lumOff val="80000"/>
                  </a:schemeClr>
                </a:solidFill>
                <a:latin typeface="Arial" panose="020B0604020202020204" pitchFamily="34" charset="0"/>
                <a:ea typeface="Calibri" panose="020F0502020204030204" pitchFamily="34" charset="0"/>
              </a:rPr>
              <a:t>(), </a:t>
            </a:r>
            <a:r>
              <a:rPr lang="en-IN" sz="1800" dirty="0" err="1">
                <a:solidFill>
                  <a:schemeClr val="bg2">
                    <a:lumMod val="20000"/>
                    <a:lumOff val="80000"/>
                  </a:schemeClr>
                </a:solidFill>
                <a:latin typeface="Arial" panose="020B0604020202020204" pitchFamily="34" charset="0"/>
                <a:ea typeface="Calibri" panose="020F0502020204030204" pitchFamily="34" charset="0"/>
              </a:rPr>
              <a:t>df.tail</a:t>
            </a:r>
            <a:r>
              <a:rPr lang="en-IN" sz="1800" dirty="0">
                <a:solidFill>
                  <a:schemeClr val="bg2">
                    <a:lumMod val="20000"/>
                    <a:lumOff val="80000"/>
                  </a:schemeClr>
                </a:solidFill>
                <a:latin typeface="Arial" panose="020B0604020202020204" pitchFamily="34" charset="0"/>
                <a:ea typeface="Calibri" panose="020F0502020204030204" pitchFamily="34" charset="0"/>
              </a:rPr>
              <a:t>() , df.info(),</a:t>
            </a:r>
            <a:r>
              <a:rPr lang="en-IN" sz="1800" dirty="0" err="1">
                <a:solidFill>
                  <a:schemeClr val="bg2">
                    <a:lumMod val="20000"/>
                    <a:lumOff val="80000"/>
                  </a:schemeClr>
                </a:solidFill>
                <a:latin typeface="Arial" panose="020B0604020202020204" pitchFamily="34" charset="0"/>
                <a:ea typeface="Calibri" panose="020F0502020204030204" pitchFamily="34" charset="0"/>
              </a:rPr>
              <a:t>df.nuinque</a:t>
            </a:r>
            <a:r>
              <a:rPr lang="en-IN" sz="1800" dirty="0">
                <a:solidFill>
                  <a:schemeClr val="bg2">
                    <a:lumMod val="20000"/>
                    <a:lumOff val="80000"/>
                  </a:schemeClr>
                </a:solidFill>
                <a:latin typeface="Arial" panose="020B0604020202020204" pitchFamily="34" charset="0"/>
                <a:ea typeface="Calibri" panose="020F0502020204030204" pitchFamily="34" charset="0"/>
              </a:rPr>
              <a:t> to get some idea about the data we are handling</a:t>
            </a:r>
          </a:p>
          <a:p>
            <a:endParaRPr lang="en-IN" sz="1800" dirty="0">
              <a:solidFill>
                <a:schemeClr val="bg2">
                  <a:lumMod val="20000"/>
                  <a:lumOff val="80000"/>
                </a:schemeClr>
              </a:solidFill>
              <a:latin typeface="Arial" panose="020B0604020202020204" pitchFamily="34" charset="0"/>
              <a:ea typeface="Calibri" panose="020F0502020204030204" pitchFamily="34" charset="0"/>
            </a:endParaRPr>
          </a:p>
        </p:txBody>
      </p:sp>
      <p:pic>
        <p:nvPicPr>
          <p:cNvPr id="9" name="Picture 8">
            <a:extLst>
              <a:ext uri="{FF2B5EF4-FFF2-40B4-BE49-F238E27FC236}">
                <a16:creationId xmlns:a16="http://schemas.microsoft.com/office/drawing/2014/main" id="{FDD6E5F2-4AFE-628E-6EB1-D59A3DB59564}"/>
              </a:ext>
            </a:extLst>
          </p:cNvPr>
          <p:cNvPicPr>
            <a:picLocks noChangeAspect="1"/>
          </p:cNvPicPr>
          <p:nvPr/>
        </p:nvPicPr>
        <p:blipFill>
          <a:blip r:embed="rId2"/>
          <a:stretch>
            <a:fillRect/>
          </a:stretch>
        </p:blipFill>
        <p:spPr>
          <a:xfrm>
            <a:off x="747712" y="1975072"/>
            <a:ext cx="5603379" cy="3501447"/>
          </a:xfrm>
          <a:prstGeom prst="rect">
            <a:avLst/>
          </a:prstGeom>
        </p:spPr>
      </p:pic>
      <p:pic>
        <p:nvPicPr>
          <p:cNvPr id="11" name="Picture 10">
            <a:extLst>
              <a:ext uri="{FF2B5EF4-FFF2-40B4-BE49-F238E27FC236}">
                <a16:creationId xmlns:a16="http://schemas.microsoft.com/office/drawing/2014/main" id="{C22506FD-8A2D-8582-FFE0-3487CF91775E}"/>
              </a:ext>
            </a:extLst>
          </p:cNvPr>
          <p:cNvPicPr>
            <a:picLocks noChangeAspect="1"/>
          </p:cNvPicPr>
          <p:nvPr/>
        </p:nvPicPr>
        <p:blipFill>
          <a:blip r:embed="rId3"/>
          <a:stretch>
            <a:fillRect/>
          </a:stretch>
        </p:blipFill>
        <p:spPr>
          <a:xfrm>
            <a:off x="7398375" y="1975072"/>
            <a:ext cx="2107822" cy="3600393"/>
          </a:xfrm>
          <a:prstGeom prst="rect">
            <a:avLst/>
          </a:prstGeom>
        </p:spPr>
      </p:pic>
    </p:spTree>
    <p:extLst>
      <p:ext uri="{BB962C8B-B14F-4D97-AF65-F5344CB8AC3E}">
        <p14:creationId xmlns:p14="http://schemas.microsoft.com/office/powerpoint/2010/main" val="3307690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139F115-0A28-EAFE-EE92-2CA9528A4E40}"/>
              </a:ext>
            </a:extLst>
          </p:cNvPr>
          <p:cNvPicPr>
            <a:picLocks noChangeAspect="1"/>
          </p:cNvPicPr>
          <p:nvPr/>
        </p:nvPicPr>
        <p:blipFill>
          <a:blip r:embed="rId2"/>
          <a:stretch>
            <a:fillRect/>
          </a:stretch>
        </p:blipFill>
        <p:spPr>
          <a:xfrm>
            <a:off x="748380" y="1116281"/>
            <a:ext cx="7065583" cy="5350419"/>
          </a:xfrm>
          <a:prstGeom prst="rect">
            <a:avLst/>
          </a:prstGeom>
        </p:spPr>
      </p:pic>
    </p:spTree>
    <p:extLst>
      <p:ext uri="{BB962C8B-B14F-4D97-AF65-F5344CB8AC3E}">
        <p14:creationId xmlns:p14="http://schemas.microsoft.com/office/powerpoint/2010/main" val="1706035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7BD49C1-68FB-A746-3B52-254C14BCA234}"/>
              </a:ext>
            </a:extLst>
          </p:cNvPr>
          <p:cNvPicPr>
            <a:picLocks noChangeAspect="1"/>
          </p:cNvPicPr>
          <p:nvPr/>
        </p:nvPicPr>
        <p:blipFill>
          <a:blip r:embed="rId2"/>
          <a:stretch>
            <a:fillRect/>
          </a:stretch>
        </p:blipFill>
        <p:spPr>
          <a:xfrm>
            <a:off x="580433" y="1154791"/>
            <a:ext cx="8572941" cy="4845299"/>
          </a:xfrm>
          <a:prstGeom prst="rect">
            <a:avLst/>
          </a:prstGeom>
        </p:spPr>
      </p:pic>
      <p:sp>
        <p:nvSpPr>
          <p:cNvPr id="2" name="TextBox 1">
            <a:extLst>
              <a:ext uri="{FF2B5EF4-FFF2-40B4-BE49-F238E27FC236}">
                <a16:creationId xmlns:a16="http://schemas.microsoft.com/office/drawing/2014/main" id="{CDAE0891-9FA2-70D5-CFCE-40AD60A1EE4E}"/>
              </a:ext>
            </a:extLst>
          </p:cNvPr>
          <p:cNvSpPr txBox="1"/>
          <p:nvPr/>
        </p:nvSpPr>
        <p:spPr>
          <a:xfrm>
            <a:off x="493958" y="6133161"/>
            <a:ext cx="8461169"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RIDGE REGRESSION PERFORMED BEST COMPARED TO ALL</a:t>
            </a:r>
          </a:p>
        </p:txBody>
      </p:sp>
    </p:spTree>
    <p:extLst>
      <p:ext uri="{BB962C8B-B14F-4D97-AF65-F5344CB8AC3E}">
        <p14:creationId xmlns:p14="http://schemas.microsoft.com/office/powerpoint/2010/main" val="1149738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HYPERPARAMETER TUNING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9902CFA-7331-4E76-57F5-4D4DC7E1A09C}"/>
              </a:ext>
            </a:extLst>
          </p:cNvPr>
          <p:cNvPicPr>
            <a:picLocks noChangeAspect="1"/>
          </p:cNvPicPr>
          <p:nvPr/>
        </p:nvPicPr>
        <p:blipFill>
          <a:blip r:embed="rId2"/>
          <a:stretch>
            <a:fillRect/>
          </a:stretch>
        </p:blipFill>
        <p:spPr>
          <a:xfrm>
            <a:off x="536176" y="1998445"/>
            <a:ext cx="9112718" cy="4464279"/>
          </a:xfrm>
          <a:prstGeom prst="rect">
            <a:avLst/>
          </a:prstGeom>
        </p:spPr>
      </p:pic>
      <p:sp>
        <p:nvSpPr>
          <p:cNvPr id="5" name="TextBox 4">
            <a:extLst>
              <a:ext uri="{FF2B5EF4-FFF2-40B4-BE49-F238E27FC236}">
                <a16:creationId xmlns:a16="http://schemas.microsoft.com/office/drawing/2014/main" id="{2E601395-2F73-C856-BB23-8C55A19AA89D}"/>
              </a:ext>
            </a:extLst>
          </p:cNvPr>
          <p:cNvSpPr txBox="1"/>
          <p:nvPr/>
        </p:nvSpPr>
        <p:spPr>
          <a:xfrm>
            <a:off x="493958" y="1144891"/>
            <a:ext cx="5723907" cy="646331"/>
          </a:xfrm>
          <a:prstGeom prst="rect">
            <a:avLst/>
          </a:prstGeom>
          <a:noFill/>
        </p:spPr>
        <p:txBody>
          <a:bodyPr wrap="square" rtlCol="0">
            <a:spAutoFit/>
          </a:bodyPr>
          <a:lstStyle/>
          <a:p>
            <a:r>
              <a:rPr lang="en-IN" b="1" dirty="0">
                <a:latin typeface="Arial Black" panose="020B0A04020102020204" pitchFamily="34" charset="0"/>
                <a:cs typeface="Arial" panose="020B0604020202020204" pitchFamily="34" charset="0"/>
              </a:rPr>
              <a:t>USING GRID SEARCH CV TUNING RIDGE REGRESSION MODEL</a:t>
            </a:r>
          </a:p>
        </p:txBody>
      </p:sp>
    </p:spTree>
    <p:extLst>
      <p:ext uri="{BB962C8B-B14F-4D97-AF65-F5344CB8AC3E}">
        <p14:creationId xmlns:p14="http://schemas.microsoft.com/office/powerpoint/2010/main" val="464617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HYPERPARAMETER TUNING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8870CED-90F6-B37B-EF76-FDADBBC7FFE5}"/>
              </a:ext>
            </a:extLst>
          </p:cNvPr>
          <p:cNvPicPr>
            <a:picLocks noChangeAspect="1"/>
          </p:cNvPicPr>
          <p:nvPr/>
        </p:nvPicPr>
        <p:blipFill>
          <a:blip r:embed="rId2"/>
          <a:stretch>
            <a:fillRect/>
          </a:stretch>
        </p:blipFill>
        <p:spPr>
          <a:xfrm>
            <a:off x="493958" y="1524027"/>
            <a:ext cx="9588993" cy="3714941"/>
          </a:xfrm>
          <a:prstGeom prst="rect">
            <a:avLst/>
          </a:prstGeom>
        </p:spPr>
      </p:pic>
    </p:spTree>
    <p:extLst>
      <p:ext uri="{BB962C8B-B14F-4D97-AF65-F5344CB8AC3E}">
        <p14:creationId xmlns:p14="http://schemas.microsoft.com/office/powerpoint/2010/main" val="2757805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SAVING THE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019AFFF0-EA1C-7CF0-188A-480BC8D63905}"/>
              </a:ext>
            </a:extLst>
          </p:cNvPr>
          <p:cNvPicPr>
            <a:picLocks noChangeAspect="1"/>
          </p:cNvPicPr>
          <p:nvPr/>
        </p:nvPicPr>
        <p:blipFill>
          <a:blip r:embed="rId2"/>
          <a:stretch>
            <a:fillRect/>
          </a:stretch>
        </p:blipFill>
        <p:spPr>
          <a:xfrm>
            <a:off x="493958" y="1188837"/>
            <a:ext cx="8953960" cy="2152761"/>
          </a:xfrm>
          <a:prstGeom prst="rect">
            <a:avLst/>
          </a:prstGeom>
        </p:spPr>
      </p:pic>
    </p:spTree>
    <p:extLst>
      <p:ext uri="{BB962C8B-B14F-4D97-AF65-F5344CB8AC3E}">
        <p14:creationId xmlns:p14="http://schemas.microsoft.com/office/powerpoint/2010/main" val="244656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PREDICTING THE HOUSE PRICE WITH TEST DATA 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157CB68-7DDE-757D-9A83-2A9CAFD65D31}"/>
              </a:ext>
            </a:extLst>
          </p:cNvPr>
          <p:cNvSpPr txBox="1">
            <a:spLocks/>
          </p:cNvSpPr>
          <p:nvPr/>
        </p:nvSpPr>
        <p:spPr>
          <a:xfrm>
            <a:off x="493958" y="918739"/>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pic>
        <p:nvPicPr>
          <p:cNvPr id="3" name="Picture 2">
            <a:extLst>
              <a:ext uri="{FF2B5EF4-FFF2-40B4-BE49-F238E27FC236}">
                <a16:creationId xmlns:a16="http://schemas.microsoft.com/office/drawing/2014/main" id="{6DCFC087-DEFF-B02E-E5A5-52DDB906142E}"/>
              </a:ext>
            </a:extLst>
          </p:cNvPr>
          <p:cNvPicPr>
            <a:picLocks noChangeAspect="1"/>
          </p:cNvPicPr>
          <p:nvPr/>
        </p:nvPicPr>
        <p:blipFill>
          <a:blip r:embed="rId2"/>
          <a:stretch>
            <a:fillRect/>
          </a:stretch>
        </p:blipFill>
        <p:spPr>
          <a:xfrm>
            <a:off x="493958" y="2642362"/>
            <a:ext cx="5191482" cy="2449701"/>
          </a:xfrm>
          <a:prstGeom prst="rect">
            <a:avLst/>
          </a:prstGeom>
        </p:spPr>
      </p:pic>
      <p:pic>
        <p:nvPicPr>
          <p:cNvPr id="8" name="Picture 7">
            <a:extLst>
              <a:ext uri="{FF2B5EF4-FFF2-40B4-BE49-F238E27FC236}">
                <a16:creationId xmlns:a16="http://schemas.microsoft.com/office/drawing/2014/main" id="{B829FC8C-3677-4B0B-1DD9-CEEC50C0C503}"/>
              </a:ext>
            </a:extLst>
          </p:cNvPr>
          <p:cNvPicPr>
            <a:picLocks noChangeAspect="1"/>
          </p:cNvPicPr>
          <p:nvPr/>
        </p:nvPicPr>
        <p:blipFill rotWithShape="1">
          <a:blip r:embed="rId3"/>
          <a:srcRect l="-640" t="-8855" r="640" b="8855"/>
          <a:stretch/>
        </p:blipFill>
        <p:spPr>
          <a:xfrm>
            <a:off x="7145858" y="2319269"/>
            <a:ext cx="1855638" cy="3648595"/>
          </a:xfrm>
          <a:prstGeom prst="rect">
            <a:avLst/>
          </a:prstGeom>
        </p:spPr>
      </p:pic>
      <p:sp>
        <p:nvSpPr>
          <p:cNvPr id="9" name="TextBox 8">
            <a:extLst>
              <a:ext uri="{FF2B5EF4-FFF2-40B4-BE49-F238E27FC236}">
                <a16:creationId xmlns:a16="http://schemas.microsoft.com/office/drawing/2014/main" id="{2D3F5761-7217-1977-2018-0F42357FC47F}"/>
              </a:ext>
            </a:extLst>
          </p:cNvPr>
          <p:cNvSpPr txBox="1"/>
          <p:nvPr/>
        </p:nvSpPr>
        <p:spPr>
          <a:xfrm>
            <a:off x="941685" y="2029799"/>
            <a:ext cx="4296027"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HANDLING NULL VALUES</a:t>
            </a:r>
          </a:p>
        </p:txBody>
      </p:sp>
    </p:spTree>
    <p:extLst>
      <p:ext uri="{BB962C8B-B14F-4D97-AF65-F5344CB8AC3E}">
        <p14:creationId xmlns:p14="http://schemas.microsoft.com/office/powerpoint/2010/main" val="1715194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pic>
        <p:nvPicPr>
          <p:cNvPr id="3" name="Picture 2">
            <a:extLst>
              <a:ext uri="{FF2B5EF4-FFF2-40B4-BE49-F238E27FC236}">
                <a16:creationId xmlns:a16="http://schemas.microsoft.com/office/drawing/2014/main" id="{7FE02C94-AC42-889A-A030-23462B298EEB}"/>
              </a:ext>
            </a:extLst>
          </p:cNvPr>
          <p:cNvPicPr>
            <a:picLocks noChangeAspect="1"/>
          </p:cNvPicPr>
          <p:nvPr/>
        </p:nvPicPr>
        <p:blipFill>
          <a:blip r:embed="rId2"/>
          <a:stretch>
            <a:fillRect/>
          </a:stretch>
        </p:blipFill>
        <p:spPr>
          <a:xfrm>
            <a:off x="794373" y="1463563"/>
            <a:ext cx="7836303" cy="5188217"/>
          </a:xfrm>
          <a:prstGeom prst="rect">
            <a:avLst/>
          </a:prstGeom>
        </p:spPr>
      </p:pic>
      <p:sp>
        <p:nvSpPr>
          <p:cNvPr id="6" name="TextBox 5">
            <a:extLst>
              <a:ext uri="{FF2B5EF4-FFF2-40B4-BE49-F238E27FC236}">
                <a16:creationId xmlns:a16="http://schemas.microsoft.com/office/drawing/2014/main" id="{D8C110AE-BBF4-5992-FF24-C9CE224FF822}"/>
              </a:ext>
            </a:extLst>
          </p:cNvPr>
          <p:cNvSpPr txBox="1"/>
          <p:nvPr/>
        </p:nvSpPr>
        <p:spPr>
          <a:xfrm>
            <a:off x="465402" y="966913"/>
            <a:ext cx="4296027"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ENCODING</a:t>
            </a:r>
          </a:p>
        </p:txBody>
      </p:sp>
    </p:spTree>
    <p:extLst>
      <p:ext uri="{BB962C8B-B14F-4D97-AF65-F5344CB8AC3E}">
        <p14:creationId xmlns:p14="http://schemas.microsoft.com/office/powerpoint/2010/main" val="2927132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sp>
        <p:nvSpPr>
          <p:cNvPr id="6" name="TextBox 5">
            <a:extLst>
              <a:ext uri="{FF2B5EF4-FFF2-40B4-BE49-F238E27FC236}">
                <a16:creationId xmlns:a16="http://schemas.microsoft.com/office/drawing/2014/main" id="{D8C110AE-BBF4-5992-FF24-C9CE224FF822}"/>
              </a:ext>
            </a:extLst>
          </p:cNvPr>
          <p:cNvSpPr txBox="1"/>
          <p:nvPr/>
        </p:nvSpPr>
        <p:spPr>
          <a:xfrm>
            <a:off x="491417" y="878119"/>
            <a:ext cx="4296027"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SKEWNESS REMOVAL</a:t>
            </a:r>
          </a:p>
        </p:txBody>
      </p:sp>
      <p:pic>
        <p:nvPicPr>
          <p:cNvPr id="5" name="Picture 4">
            <a:extLst>
              <a:ext uri="{FF2B5EF4-FFF2-40B4-BE49-F238E27FC236}">
                <a16:creationId xmlns:a16="http://schemas.microsoft.com/office/drawing/2014/main" id="{A2E74D80-6BEF-DBDB-679C-97B71A7FD949}"/>
              </a:ext>
            </a:extLst>
          </p:cNvPr>
          <p:cNvPicPr>
            <a:picLocks noChangeAspect="1"/>
          </p:cNvPicPr>
          <p:nvPr/>
        </p:nvPicPr>
        <p:blipFill>
          <a:blip r:embed="rId2"/>
          <a:stretch>
            <a:fillRect/>
          </a:stretch>
        </p:blipFill>
        <p:spPr>
          <a:xfrm>
            <a:off x="553796" y="1473351"/>
            <a:ext cx="4635738" cy="3721291"/>
          </a:xfrm>
          <a:prstGeom prst="rect">
            <a:avLst/>
          </a:prstGeom>
        </p:spPr>
      </p:pic>
    </p:spTree>
    <p:extLst>
      <p:ext uri="{BB962C8B-B14F-4D97-AF65-F5344CB8AC3E}">
        <p14:creationId xmlns:p14="http://schemas.microsoft.com/office/powerpoint/2010/main" val="1613866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sp>
        <p:nvSpPr>
          <p:cNvPr id="6" name="TextBox 5">
            <a:extLst>
              <a:ext uri="{FF2B5EF4-FFF2-40B4-BE49-F238E27FC236}">
                <a16:creationId xmlns:a16="http://schemas.microsoft.com/office/drawing/2014/main" id="{D8C110AE-BBF4-5992-FF24-C9CE224FF822}"/>
              </a:ext>
            </a:extLst>
          </p:cNvPr>
          <p:cNvSpPr txBox="1"/>
          <p:nvPr/>
        </p:nvSpPr>
        <p:spPr>
          <a:xfrm>
            <a:off x="491417" y="878119"/>
            <a:ext cx="4296027"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OUTLIERS REMOVAL</a:t>
            </a:r>
          </a:p>
        </p:txBody>
      </p:sp>
      <p:pic>
        <p:nvPicPr>
          <p:cNvPr id="3" name="Picture 2">
            <a:extLst>
              <a:ext uri="{FF2B5EF4-FFF2-40B4-BE49-F238E27FC236}">
                <a16:creationId xmlns:a16="http://schemas.microsoft.com/office/drawing/2014/main" id="{B72465BB-1893-230E-3692-FC2711A1CF20}"/>
              </a:ext>
            </a:extLst>
          </p:cNvPr>
          <p:cNvPicPr>
            <a:picLocks noChangeAspect="1"/>
          </p:cNvPicPr>
          <p:nvPr/>
        </p:nvPicPr>
        <p:blipFill>
          <a:blip r:embed="rId2"/>
          <a:stretch>
            <a:fillRect/>
          </a:stretch>
        </p:blipFill>
        <p:spPr>
          <a:xfrm>
            <a:off x="604265" y="1399062"/>
            <a:ext cx="7017111" cy="4819898"/>
          </a:xfrm>
          <a:prstGeom prst="rect">
            <a:avLst/>
          </a:prstGeom>
        </p:spPr>
      </p:pic>
    </p:spTree>
    <p:extLst>
      <p:ext uri="{BB962C8B-B14F-4D97-AF65-F5344CB8AC3E}">
        <p14:creationId xmlns:p14="http://schemas.microsoft.com/office/powerpoint/2010/main" val="193424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sp>
        <p:nvSpPr>
          <p:cNvPr id="6" name="TextBox 5">
            <a:extLst>
              <a:ext uri="{FF2B5EF4-FFF2-40B4-BE49-F238E27FC236}">
                <a16:creationId xmlns:a16="http://schemas.microsoft.com/office/drawing/2014/main" id="{D8C110AE-BBF4-5992-FF24-C9CE224FF822}"/>
              </a:ext>
            </a:extLst>
          </p:cNvPr>
          <p:cNvSpPr txBox="1"/>
          <p:nvPr/>
        </p:nvSpPr>
        <p:spPr>
          <a:xfrm>
            <a:off x="491417" y="878119"/>
            <a:ext cx="4296027"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STANDARD SCALER</a:t>
            </a:r>
          </a:p>
        </p:txBody>
      </p:sp>
      <p:pic>
        <p:nvPicPr>
          <p:cNvPr id="5" name="Picture 4">
            <a:extLst>
              <a:ext uri="{FF2B5EF4-FFF2-40B4-BE49-F238E27FC236}">
                <a16:creationId xmlns:a16="http://schemas.microsoft.com/office/drawing/2014/main" id="{E0F6CF13-6645-43D7-DBD3-8ACFE09C5617}"/>
              </a:ext>
            </a:extLst>
          </p:cNvPr>
          <p:cNvPicPr>
            <a:picLocks noChangeAspect="1"/>
          </p:cNvPicPr>
          <p:nvPr/>
        </p:nvPicPr>
        <p:blipFill>
          <a:blip r:embed="rId2"/>
          <a:stretch>
            <a:fillRect/>
          </a:stretch>
        </p:blipFill>
        <p:spPr>
          <a:xfrm>
            <a:off x="647031" y="1606927"/>
            <a:ext cx="4140413" cy="2991004"/>
          </a:xfrm>
          <a:prstGeom prst="rect">
            <a:avLst/>
          </a:prstGeom>
        </p:spPr>
      </p:pic>
    </p:spTree>
    <p:extLst>
      <p:ext uri="{BB962C8B-B14F-4D97-AF65-F5344CB8AC3E}">
        <p14:creationId xmlns:p14="http://schemas.microsoft.com/office/powerpoint/2010/main" val="244075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9580757-8252-63A0-7F12-A6F8DBBC0696}"/>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ABOUT THE DATASET:</a:t>
            </a:r>
            <a:endParaRPr lang="en-IN" sz="1800" dirty="0"/>
          </a:p>
        </p:txBody>
      </p:sp>
      <p:pic>
        <p:nvPicPr>
          <p:cNvPr id="6" name="Picture 5">
            <a:extLst>
              <a:ext uri="{FF2B5EF4-FFF2-40B4-BE49-F238E27FC236}">
                <a16:creationId xmlns:a16="http://schemas.microsoft.com/office/drawing/2014/main" id="{3B59A2A3-325D-8CD4-D08F-2FD116C39FDD}"/>
              </a:ext>
            </a:extLst>
          </p:cNvPr>
          <p:cNvPicPr>
            <a:picLocks noChangeAspect="1"/>
          </p:cNvPicPr>
          <p:nvPr/>
        </p:nvPicPr>
        <p:blipFill>
          <a:blip r:embed="rId2"/>
          <a:stretch>
            <a:fillRect/>
          </a:stretch>
        </p:blipFill>
        <p:spPr>
          <a:xfrm>
            <a:off x="858611" y="1297113"/>
            <a:ext cx="4034023" cy="4727875"/>
          </a:xfrm>
          <a:prstGeom prst="rect">
            <a:avLst/>
          </a:prstGeom>
        </p:spPr>
      </p:pic>
      <p:pic>
        <p:nvPicPr>
          <p:cNvPr id="9" name="Picture 8">
            <a:extLst>
              <a:ext uri="{FF2B5EF4-FFF2-40B4-BE49-F238E27FC236}">
                <a16:creationId xmlns:a16="http://schemas.microsoft.com/office/drawing/2014/main" id="{9FB30A3A-DA84-A2FD-D29D-54A47B477CF0}"/>
              </a:ext>
            </a:extLst>
          </p:cNvPr>
          <p:cNvPicPr>
            <a:picLocks noChangeAspect="1"/>
          </p:cNvPicPr>
          <p:nvPr/>
        </p:nvPicPr>
        <p:blipFill>
          <a:blip r:embed="rId3"/>
          <a:stretch>
            <a:fillRect/>
          </a:stretch>
        </p:blipFill>
        <p:spPr>
          <a:xfrm>
            <a:off x="5182512" y="2652414"/>
            <a:ext cx="6644080" cy="2017271"/>
          </a:xfrm>
          <a:prstGeom prst="rect">
            <a:avLst/>
          </a:prstGeom>
        </p:spPr>
      </p:pic>
    </p:spTree>
    <p:extLst>
      <p:ext uri="{BB962C8B-B14F-4D97-AF65-F5344CB8AC3E}">
        <p14:creationId xmlns:p14="http://schemas.microsoft.com/office/powerpoint/2010/main" val="2529575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sp>
        <p:nvSpPr>
          <p:cNvPr id="6" name="TextBox 5">
            <a:extLst>
              <a:ext uri="{FF2B5EF4-FFF2-40B4-BE49-F238E27FC236}">
                <a16:creationId xmlns:a16="http://schemas.microsoft.com/office/drawing/2014/main" id="{D8C110AE-BBF4-5992-FF24-C9CE224FF822}"/>
              </a:ext>
            </a:extLst>
          </p:cNvPr>
          <p:cNvSpPr txBox="1"/>
          <p:nvPr/>
        </p:nvSpPr>
        <p:spPr>
          <a:xfrm>
            <a:off x="491417" y="878119"/>
            <a:ext cx="4296027" cy="369332"/>
          </a:xfrm>
          <a:prstGeom prst="rect">
            <a:avLst/>
          </a:prstGeom>
          <a:noFill/>
        </p:spPr>
        <p:txBody>
          <a:bodyPr wrap="square" rtlCol="0">
            <a:spAutoFit/>
          </a:bodyPr>
          <a:lstStyle/>
          <a:p>
            <a:r>
              <a:rPr lang="en-IN" b="1" dirty="0">
                <a:latin typeface="Arial" panose="020B0604020202020204" pitchFamily="34" charset="0"/>
                <a:cs typeface="Arial" panose="020B0604020202020204" pitchFamily="34" charset="0"/>
              </a:rPr>
              <a:t>PCA</a:t>
            </a:r>
          </a:p>
        </p:txBody>
      </p:sp>
      <p:pic>
        <p:nvPicPr>
          <p:cNvPr id="3" name="Picture 2">
            <a:extLst>
              <a:ext uri="{FF2B5EF4-FFF2-40B4-BE49-F238E27FC236}">
                <a16:creationId xmlns:a16="http://schemas.microsoft.com/office/drawing/2014/main" id="{CEBD10E5-3C41-7248-B332-3AA8A5D3BBFE}"/>
              </a:ext>
            </a:extLst>
          </p:cNvPr>
          <p:cNvPicPr>
            <a:picLocks noChangeAspect="1"/>
          </p:cNvPicPr>
          <p:nvPr/>
        </p:nvPicPr>
        <p:blipFill>
          <a:blip r:embed="rId2"/>
          <a:stretch>
            <a:fillRect/>
          </a:stretch>
        </p:blipFill>
        <p:spPr>
          <a:xfrm>
            <a:off x="569889" y="1486007"/>
            <a:ext cx="4877051" cy="2235315"/>
          </a:xfrm>
          <a:prstGeom prst="rect">
            <a:avLst/>
          </a:prstGeom>
        </p:spPr>
      </p:pic>
    </p:spTree>
    <p:extLst>
      <p:ext uri="{BB962C8B-B14F-4D97-AF65-F5344CB8AC3E}">
        <p14:creationId xmlns:p14="http://schemas.microsoft.com/office/powerpoint/2010/main" val="676719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206220"/>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NOW WE ARE IMPORTING THE SAVED MODEL WE TRAINED ON TRAINING DATASET AND USE IT TO PREDICT HOUSE PRICE ON TEST DATA SET</a:t>
            </a:r>
          </a:p>
        </p:txBody>
      </p:sp>
      <p:pic>
        <p:nvPicPr>
          <p:cNvPr id="11" name="Picture 10">
            <a:extLst>
              <a:ext uri="{FF2B5EF4-FFF2-40B4-BE49-F238E27FC236}">
                <a16:creationId xmlns:a16="http://schemas.microsoft.com/office/drawing/2014/main" id="{925ACFBA-70FE-1181-0213-F9114ADA9106}"/>
              </a:ext>
            </a:extLst>
          </p:cNvPr>
          <p:cNvPicPr>
            <a:picLocks noChangeAspect="1"/>
          </p:cNvPicPr>
          <p:nvPr/>
        </p:nvPicPr>
        <p:blipFill>
          <a:blip r:embed="rId2"/>
          <a:stretch>
            <a:fillRect/>
          </a:stretch>
        </p:blipFill>
        <p:spPr>
          <a:xfrm>
            <a:off x="599738" y="1470588"/>
            <a:ext cx="5054860" cy="3714941"/>
          </a:xfrm>
          <a:prstGeom prst="rect">
            <a:avLst/>
          </a:prstGeom>
        </p:spPr>
      </p:pic>
    </p:spTree>
    <p:extLst>
      <p:ext uri="{BB962C8B-B14F-4D97-AF65-F5344CB8AC3E}">
        <p14:creationId xmlns:p14="http://schemas.microsoft.com/office/powerpoint/2010/main" val="4180604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451474-17FA-2774-1C35-004268790827}"/>
              </a:ext>
            </a:extLst>
          </p:cNvPr>
          <p:cNvSpPr txBox="1">
            <a:spLocks/>
          </p:cNvSpPr>
          <p:nvPr/>
        </p:nvSpPr>
        <p:spPr>
          <a:xfrm>
            <a:off x="493958" y="-500362"/>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CONCLUSION: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3A11796-111D-D22B-BBDD-647815E4A522}"/>
              </a:ext>
            </a:extLst>
          </p:cNvPr>
          <p:cNvSpPr txBox="1"/>
          <p:nvPr/>
        </p:nvSpPr>
        <p:spPr>
          <a:xfrm>
            <a:off x="493958" y="1369244"/>
            <a:ext cx="10461030" cy="5436553"/>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Arial" panose="020B0604020202020204" pitchFamily="34" charset="0"/>
              </a:rPr>
              <a:t>Key Findings and Conclusions of the Study</a:t>
            </a: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Arial" panose="020B0604020202020204" pitchFamily="34" charset="0"/>
              </a:rPr>
              <a:t>I can clearly see the correlation of size variables to price. The size variables I mean are house square feet, first floor square feet, garage area, basement square feet, No of Fireplaces, no of bathrooms. as the size of them increases price increases along with them there is strong positive correlation with size variables I mentioned above. People are obsessed with size of the house.</a:t>
            </a: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Arial" panose="020B0604020202020204" pitchFamily="34" charset="0"/>
              </a:rPr>
              <a:t>Learning Outcomes of the Study in respect of Data Science</a:t>
            </a: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Arial" panose="020B0604020202020204" pitchFamily="34" charset="0"/>
              </a:rPr>
              <a:t>As I mentioned earlier the size is directly proportional to Price. The best algorithm for this dataset is Ridge Regression. Although initially the testing score is 80% and Cross Validation Score is 86%. With the help of grid Search I can clock the Testing Score to 87% and Cross Validation Score to 87% </a:t>
            </a:r>
          </a:p>
          <a:p>
            <a:pPr marL="342900" lvl="0" indent="-342900">
              <a:lnSpc>
                <a:spcPct val="107000"/>
              </a:lnSpc>
              <a:spcAft>
                <a:spcPts val="8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Arial" panose="020B0604020202020204" pitchFamily="34" charset="0"/>
              </a:rPr>
              <a:t>Limitations of this work and Scope for Future Work</a:t>
            </a:r>
          </a:p>
          <a:p>
            <a:pPr marL="457200">
              <a:lnSpc>
                <a:spcPct val="107000"/>
              </a:lnSpc>
              <a:spcAft>
                <a:spcPts val="800"/>
              </a:spcAft>
            </a:pPr>
            <a:r>
              <a:rPr lang="en-IN" sz="1800" dirty="0">
                <a:effectLst/>
                <a:latin typeface="Arial" panose="020B0604020202020204" pitchFamily="34" charset="0"/>
                <a:ea typeface="Calibri" panose="020F0502020204030204" pitchFamily="34" charset="0"/>
                <a:cs typeface="Arial" panose="020B0604020202020204" pitchFamily="34" charset="0"/>
              </a:rPr>
              <a:t>The Limitations are some of the Categorical data may have ordinal relationship but we considered they don’t have ordinal relationship so in future someone with in depth industry knowledge may distinguish the data  and encode them </a:t>
            </a:r>
          </a:p>
          <a:p>
            <a:pPr marL="457200">
              <a:lnSpc>
                <a:spcPct val="107000"/>
              </a:lnSpc>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3372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451474-17FA-2774-1C35-004268790827}"/>
              </a:ext>
            </a:extLst>
          </p:cNvPr>
          <p:cNvSpPr txBox="1">
            <a:spLocks/>
          </p:cNvSpPr>
          <p:nvPr/>
        </p:nvSpPr>
        <p:spPr>
          <a:xfrm>
            <a:off x="1610238" y="2605035"/>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200" b="1" dirty="0">
                <a:latin typeface="Arial Black" panose="020B0A04020102020204" pitchFamily="34" charset="0"/>
                <a:ea typeface="Calibri" panose="020F0502020204030204" pitchFamily="34" charset="0"/>
                <a:cs typeface="Times New Roman" panose="02020603050405020304" pitchFamily="18" charset="0"/>
              </a:rPr>
              <a:t>THANK YOU FOR </a:t>
            </a:r>
            <a:r>
              <a:rPr lang="en-IN" sz="3200" b="1" dirty="0">
                <a:latin typeface="Arial Black" panose="020B0A04020102020204" pitchFamily="34" charset="0"/>
                <a:cs typeface="Times New Roman" panose="02020603050405020304" pitchFamily="18" charset="0"/>
              </a:rPr>
              <a:t>THE OPPORTUNITY</a:t>
            </a:r>
            <a:r>
              <a:rPr lang="en-IN" sz="3200" b="1" dirty="0">
                <a:latin typeface="Arial Black" panose="020B0A04020102020204" pitchFamily="34" charset="0"/>
                <a:ea typeface="Calibri" panose="020F0502020204030204" pitchFamily="34" charset="0"/>
                <a:cs typeface="Times New Roman" panose="02020603050405020304" pitchFamily="18" charset="0"/>
              </a:rPr>
              <a:t> </a:t>
            </a: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5721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5A07C6-7658-D884-1B53-B8A735578369}"/>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CHECK:</a:t>
            </a:r>
            <a:endParaRPr lang="en-IN" sz="1800" dirty="0"/>
          </a:p>
        </p:txBody>
      </p:sp>
      <p:sp>
        <p:nvSpPr>
          <p:cNvPr id="9" name="Content Placeholder 2">
            <a:extLst>
              <a:ext uri="{FF2B5EF4-FFF2-40B4-BE49-F238E27FC236}">
                <a16:creationId xmlns:a16="http://schemas.microsoft.com/office/drawing/2014/main" id="{C350FCAC-82B0-FC46-630C-8335B08FB636}"/>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ea typeface="Calibri" panose="020F0502020204030204" pitchFamily="34" charset="0"/>
              </a:rPr>
              <a:t>Checking null values present in data by heatmap</a:t>
            </a:r>
            <a:endParaRPr lang="en-IN" sz="1800" dirty="0">
              <a:solidFill>
                <a:schemeClr val="bg2">
                  <a:lumMod val="20000"/>
                  <a:lumOff val="80000"/>
                </a:schemeClr>
              </a:solidFill>
            </a:endParaRP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C58407B4-61BE-9690-09CC-480198DBA92F}"/>
              </a:ext>
            </a:extLst>
          </p:cNvPr>
          <p:cNvPicPr>
            <a:picLocks noChangeAspect="1"/>
          </p:cNvPicPr>
          <p:nvPr/>
        </p:nvPicPr>
        <p:blipFill>
          <a:blip r:embed="rId2"/>
          <a:stretch>
            <a:fillRect/>
          </a:stretch>
        </p:blipFill>
        <p:spPr>
          <a:xfrm>
            <a:off x="2083929" y="1684319"/>
            <a:ext cx="4113012" cy="4730205"/>
          </a:xfrm>
          <a:prstGeom prst="rect">
            <a:avLst/>
          </a:prstGeom>
        </p:spPr>
      </p:pic>
    </p:spTree>
    <p:extLst>
      <p:ext uri="{BB962C8B-B14F-4D97-AF65-F5344CB8AC3E}">
        <p14:creationId xmlns:p14="http://schemas.microsoft.com/office/powerpoint/2010/main" val="211814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5A07C6-7658-D884-1B53-B8A735578369}"/>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TREATMENT:</a:t>
            </a:r>
            <a:endParaRPr lang="en-IN" sz="1800" dirty="0"/>
          </a:p>
        </p:txBody>
      </p:sp>
      <p:sp>
        <p:nvSpPr>
          <p:cNvPr id="9" name="Content Placeholder 2">
            <a:extLst>
              <a:ext uri="{FF2B5EF4-FFF2-40B4-BE49-F238E27FC236}">
                <a16:creationId xmlns:a16="http://schemas.microsoft.com/office/drawing/2014/main" id="{C350FCAC-82B0-FC46-630C-8335B08FB636}"/>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rPr>
              <a:t>NULL VALUES TREATED USING SIMPLE IMPUTER</a:t>
            </a:r>
          </a:p>
          <a:p>
            <a:r>
              <a:rPr lang="en-IN" sz="1800" dirty="0">
                <a:solidFill>
                  <a:schemeClr val="bg2">
                    <a:lumMod val="20000"/>
                    <a:lumOff val="80000"/>
                  </a:schemeClr>
                </a:solidFill>
                <a:latin typeface="Arial" panose="020B0604020202020204" pitchFamily="34" charset="0"/>
              </a:rPr>
              <a:t>"</a:t>
            </a:r>
            <a:r>
              <a:rPr lang="en-IN" sz="1800" dirty="0" err="1">
                <a:solidFill>
                  <a:schemeClr val="bg2">
                    <a:lumMod val="20000"/>
                    <a:lumOff val="80000"/>
                  </a:schemeClr>
                </a:solidFill>
                <a:latin typeface="Arial" panose="020B0604020202020204" pitchFamily="34" charset="0"/>
              </a:rPr>
              <a:t>PoolQC</a:t>
            </a:r>
            <a:r>
              <a:rPr lang="en-IN" sz="1800" dirty="0">
                <a:solidFill>
                  <a:schemeClr val="bg2">
                    <a:lumMod val="20000"/>
                    <a:lumOff val="80000"/>
                  </a:schemeClr>
                </a:solidFill>
                <a:latin typeface="Arial" panose="020B0604020202020204" pitchFamily="34" charset="0"/>
              </a:rPr>
              <a:t>","</a:t>
            </a:r>
            <a:r>
              <a:rPr lang="en-IN" sz="1800" dirty="0" err="1">
                <a:solidFill>
                  <a:schemeClr val="bg2">
                    <a:lumMod val="20000"/>
                    <a:lumOff val="80000"/>
                  </a:schemeClr>
                </a:solidFill>
                <a:latin typeface="Arial" panose="020B0604020202020204" pitchFamily="34" charset="0"/>
              </a:rPr>
              <a:t>MiscFeature</a:t>
            </a:r>
            <a:r>
              <a:rPr lang="en-IN" sz="1800" dirty="0">
                <a:solidFill>
                  <a:schemeClr val="bg2">
                    <a:lumMod val="20000"/>
                    <a:lumOff val="80000"/>
                  </a:schemeClr>
                </a:solidFill>
                <a:latin typeface="Arial" panose="020B0604020202020204" pitchFamily="34" charset="0"/>
              </a:rPr>
              <a:t>","Alley“ FEATURES DROPPED AS IT CONTAINS ALMOST ALL NULL VALUES</a:t>
            </a: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A54C7E74-266B-8D48-CB06-4B60B3FAEFB0}"/>
              </a:ext>
            </a:extLst>
          </p:cNvPr>
          <p:cNvPicPr>
            <a:picLocks noChangeAspect="1"/>
          </p:cNvPicPr>
          <p:nvPr/>
        </p:nvPicPr>
        <p:blipFill>
          <a:blip r:embed="rId2"/>
          <a:stretch>
            <a:fillRect/>
          </a:stretch>
        </p:blipFill>
        <p:spPr>
          <a:xfrm>
            <a:off x="1043253" y="2623363"/>
            <a:ext cx="8217322" cy="3340272"/>
          </a:xfrm>
          <a:prstGeom prst="rect">
            <a:avLst/>
          </a:prstGeom>
        </p:spPr>
      </p:pic>
    </p:spTree>
    <p:extLst>
      <p:ext uri="{BB962C8B-B14F-4D97-AF65-F5344CB8AC3E}">
        <p14:creationId xmlns:p14="http://schemas.microsoft.com/office/powerpoint/2010/main" val="268495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152A78-D1B9-055B-F328-176D1B221A43}"/>
              </a:ext>
            </a:extLst>
          </p:cNvPr>
          <p:cNvPicPr>
            <a:picLocks noChangeAspect="1"/>
          </p:cNvPicPr>
          <p:nvPr/>
        </p:nvPicPr>
        <p:blipFill>
          <a:blip r:embed="rId2"/>
          <a:stretch>
            <a:fillRect/>
          </a:stretch>
        </p:blipFill>
        <p:spPr>
          <a:xfrm>
            <a:off x="3311258" y="2009877"/>
            <a:ext cx="2507649" cy="3985222"/>
          </a:xfrm>
          <a:prstGeom prst="rect">
            <a:avLst/>
          </a:prstGeom>
        </p:spPr>
      </p:pic>
      <p:sp>
        <p:nvSpPr>
          <p:cNvPr id="8" name="Title 1">
            <a:extLst>
              <a:ext uri="{FF2B5EF4-FFF2-40B4-BE49-F238E27FC236}">
                <a16:creationId xmlns:a16="http://schemas.microsoft.com/office/drawing/2014/main" id="{BD7B3EE8-2D17-E022-BC6B-BF4D263D2699}"/>
              </a:ext>
            </a:extLst>
          </p:cNvPr>
          <p:cNvSpPr txBox="1">
            <a:spLocks/>
          </p:cNvSpPr>
          <p:nvPr/>
        </p:nvSpPr>
        <p:spPr>
          <a:xfrm>
            <a:off x="577085" y="5660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TREATMENT:</a:t>
            </a:r>
            <a:endParaRPr lang="en-IN" sz="1800" dirty="0"/>
          </a:p>
        </p:txBody>
      </p:sp>
      <p:sp>
        <p:nvSpPr>
          <p:cNvPr id="9" name="Content Placeholder 2">
            <a:extLst>
              <a:ext uri="{FF2B5EF4-FFF2-40B4-BE49-F238E27FC236}">
                <a16:creationId xmlns:a16="http://schemas.microsoft.com/office/drawing/2014/main" id="{A7D85770-B60D-3300-0B7F-619AF622D778}"/>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rPr>
              <a:t>NULL VALUES ARE REMOVED</a:t>
            </a: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936659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TotalTime>229</TotalTime>
  <Words>1306</Words>
  <Application>Microsoft Office PowerPoint</Application>
  <PresentationFormat>Widescreen</PresentationFormat>
  <Paragraphs>160</Paragraphs>
  <Slides>63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Arial Black</vt:lpstr>
      <vt:lpstr>Calibri</vt:lpstr>
      <vt:lpstr>Century Gothic</vt:lpstr>
      <vt:lpstr>Symbol</vt:lpstr>
      <vt:lpstr>Times New Roman</vt:lpstr>
      <vt:lpstr>Wingdings 3</vt:lpstr>
      <vt:lpstr>Ion</vt:lpstr>
      <vt:lpstr>  HOUSING: PRICE PREDICTION  </vt:lpstr>
      <vt:lpstr>PowerPoint Presentation</vt:lpstr>
      <vt:lpstr>PowerPoint Presentation</vt:lpstr>
      <vt:lpstr>  Technical Requirements:  </vt:lpstr>
      <vt:lpstr>ABOUT THE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E-retail factors for customer activation and retention: A case study from Indian e-commerce customers</dc:title>
  <dc:creator>Manivannan p</dc:creator>
  <cp:lastModifiedBy>Poonam Pandhare</cp:lastModifiedBy>
  <cp:revision>45</cp:revision>
  <dcterms:created xsi:type="dcterms:W3CDTF">2022-05-12T17:05:37Z</dcterms:created>
  <dcterms:modified xsi:type="dcterms:W3CDTF">2022-12-04T04:03:32Z</dcterms:modified>
</cp:coreProperties>
</file>